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7"/>
  </p:notesMasterIdLst>
  <p:sldIdLst>
    <p:sldId id="256" r:id="rId2"/>
    <p:sldId id="595" r:id="rId3"/>
    <p:sldId id="277" r:id="rId4"/>
    <p:sldId id="596" r:id="rId5"/>
    <p:sldId id="418" r:id="rId6"/>
    <p:sldId id="589" r:id="rId7"/>
    <p:sldId id="422" r:id="rId8"/>
    <p:sldId id="432" r:id="rId9"/>
    <p:sldId id="423" r:id="rId10"/>
    <p:sldId id="429" r:id="rId11"/>
    <p:sldId id="586" r:id="rId12"/>
    <p:sldId id="591" r:id="rId13"/>
    <p:sldId id="529" r:id="rId14"/>
    <p:sldId id="528" r:id="rId15"/>
    <p:sldId id="530" r:id="rId16"/>
    <p:sldId id="531" r:id="rId17"/>
    <p:sldId id="532" r:id="rId18"/>
    <p:sldId id="533" r:id="rId19"/>
    <p:sldId id="593" r:id="rId20"/>
    <p:sldId id="587" r:id="rId21"/>
    <p:sldId id="588" r:id="rId22"/>
    <p:sldId id="590" r:id="rId23"/>
    <p:sldId id="592" r:id="rId24"/>
    <p:sldId id="428" r:id="rId25"/>
    <p:sldId id="307" r:id="rId26"/>
    <p:sldId id="287" r:id="rId27"/>
    <p:sldId id="258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elvetica Neue" panose="020B0604020202020204" charset="0"/>
      <p:regular r:id="rId52"/>
      <p:bold r:id="rId53"/>
      <p:italic r:id="rId54"/>
      <p:boldItalic r:id="rId55"/>
    </p:embeddedFont>
    <p:embeddedFont>
      <p:font typeface="Lucida Console" panose="020B0609040504020204" pitchFamily="49" charset="0"/>
      <p:regular r:id="rId56"/>
    </p:embeddedFont>
    <p:embeddedFont>
      <p:font typeface="Titillium Web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  <a:srgbClr val="B8B8B8"/>
    <a:srgbClr val="D3D3D3"/>
    <a:srgbClr val="562457"/>
    <a:srgbClr val="181818"/>
    <a:srgbClr val="395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07" autoAdjust="0"/>
  </p:normalViewPr>
  <p:slideViewPr>
    <p:cSldViewPr snapToGrid="0">
      <p:cViewPr>
        <p:scale>
          <a:sx n="85" d="100"/>
          <a:sy n="85" d="100"/>
        </p:scale>
        <p:origin x="7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91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57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4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36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13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63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37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time here to say I have learned what I need to as I go…I learn best through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116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851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45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Slide of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25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552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772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356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3122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76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093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40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05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373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3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59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7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Humans have approximately 20,000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02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These statistics highlight the need for a better understanding of breast cancer risk and progression so it can be detected in the earliest stages when it’s the most treatable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565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approximately 87% identical in terms of instructions from DNA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22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18466-AAF7-AB49-901B-4483228101F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5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405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46D7F-00DE-8043-9BB0-6C198B45D79C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55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E29BA-2F1A-4946-8744-21F3CB4CB8F1}" type="datetime1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4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(null)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hyperlink" Target="https://www.rstudio.com/wp-content/uploads/2015/03/ggplot2-cheatsheet.pdf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ww.youtube.com/watch?v=HqrRdRrmatk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6927954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R-Ladies Louisville June Meeting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</a:t>
            </a:r>
            <a:r>
              <a:rPr lang="en-US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Louisville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7"/>
          <a:stretch/>
        </p:blipFill>
        <p:spPr>
          <a:xfrm>
            <a:off x="1351819" y="1302778"/>
            <a:ext cx="3106307" cy="34978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306143"/>
            <a:ext cx="6287353" cy="742950"/>
          </a:xfrm>
          <a:noFill/>
        </p:spPr>
        <p:txBody>
          <a:bodyPr>
            <a:normAutofit fontScale="90000"/>
          </a:bodyPr>
          <a:lstStyle/>
          <a:p>
            <a:r>
              <a:rPr lang="en-US" b="1" dirty="0"/>
              <a:t>NAT1 ACTIVITY VARIES GREATLY IN BREAST CANCER CELL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9621" y="4800600"/>
            <a:ext cx="497205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Wakefield, L., et al., </a:t>
            </a:r>
            <a:r>
              <a:rPr lang="en-US" sz="825" i="1" dirty="0" err="1"/>
              <a:t>Arylamine</a:t>
            </a:r>
            <a:r>
              <a:rPr lang="en-US" sz="825" i="1" dirty="0"/>
              <a:t> N-acetyltransferase 1 expression in breast cancer cell lines: a potential marker in estrogen receptor-positive tumors.</a:t>
            </a:r>
            <a:r>
              <a:rPr lang="en-US" sz="825" dirty="0"/>
              <a:t> Genes Chromosomes Cancer, 2008. </a:t>
            </a:r>
            <a:r>
              <a:rPr lang="en-US" sz="825" b="1" dirty="0"/>
              <a:t>47</a:t>
            </a:r>
            <a:r>
              <a:rPr lang="en-US" sz="825" dirty="0"/>
              <a:t>(2): p. 118-26.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EFE86-D3DF-7B4E-A428-1321736F7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7"/>
          <a:stretch/>
        </p:blipFill>
        <p:spPr>
          <a:xfrm>
            <a:off x="4634921" y="1331353"/>
            <a:ext cx="3106307" cy="34978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ACCD88-2EEC-1848-9082-F7F1450328C9}"/>
              </a:ext>
            </a:extLst>
          </p:cNvPr>
          <p:cNvSpPr/>
          <p:nvPr/>
        </p:nvSpPr>
        <p:spPr>
          <a:xfrm>
            <a:off x="5444837" y="1340260"/>
            <a:ext cx="1978837" cy="2649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3F18B-25C5-AD4F-8972-EDA857421EA6}"/>
              </a:ext>
            </a:extLst>
          </p:cNvPr>
          <p:cNvSpPr txBox="1"/>
          <p:nvPr/>
        </p:nvSpPr>
        <p:spPr>
          <a:xfrm>
            <a:off x="5580295" y="2215060"/>
            <a:ext cx="19401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NAT2 ACTIVITY?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78940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D8BD-29C8-8545-9302-00A81047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22" y="1339615"/>
            <a:ext cx="5303198" cy="742950"/>
          </a:xfrm>
        </p:spPr>
        <p:txBody>
          <a:bodyPr>
            <a:noAutofit/>
          </a:bodyPr>
          <a:lstStyle/>
          <a:p>
            <a:pPr algn="ctr"/>
            <a:r>
              <a:rPr lang="en-US" sz="3300" dirty="0"/>
              <a:t>WHAT IS THE RELATIONSHIP BETWEEN NAT1 AND NAT2 EXPRESSION IN BREAST CANCER?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2AA21-AA27-934B-987E-207703DE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758BD6-A912-D44F-8858-AB66E14A48A5}"/>
              </a:ext>
            </a:extLst>
          </p:cNvPr>
          <p:cNvSpPr/>
          <p:nvPr/>
        </p:nvSpPr>
        <p:spPr>
          <a:xfrm>
            <a:off x="2381002" y="4231315"/>
            <a:ext cx="4328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Carlisle, SM and Hein, DW. (2018). </a:t>
            </a:r>
            <a:r>
              <a:rPr lang="en-US" sz="1200" i="1" dirty="0">
                <a:latin typeface="Arial" panose="020B0604020202020204" pitchFamily="34" charset="0"/>
              </a:rPr>
              <a:t>Analysis of estrogen receptor 1 and N-acetyltransferase gene expression in normal breast tissue, primary breast tumors, and established breast cancer cell lines</a:t>
            </a:r>
            <a:r>
              <a:rPr lang="en-US" sz="1200" dirty="0">
                <a:latin typeface="Arial" panose="020B0604020202020204" pitchFamily="34" charset="0"/>
              </a:rPr>
              <a:t>. International Journal of Oncology.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226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9805-C467-534A-83E1-FA17AE7F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6" y="543014"/>
            <a:ext cx="2297504" cy="7429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EVALUATING NORMALITY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95FB3-3CF8-5F48-A5FD-C59A735C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67810-66CF-C44E-B97C-57B31DCD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534" y="291142"/>
            <a:ext cx="2173827" cy="1623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31E02-AE52-B04E-9DDB-38FC5B27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34" y="1890523"/>
            <a:ext cx="2173827" cy="1623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A6780-4EA2-F341-A754-7F8B318B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534" y="3520441"/>
            <a:ext cx="2173827" cy="1623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07098-BC05-FA44-B7AA-4B43A2AE0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918" y="291142"/>
            <a:ext cx="2173827" cy="1623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6FF5DF-965D-7544-AE34-F43940E56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918" y="1890523"/>
            <a:ext cx="2173827" cy="1623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9F6432-A702-AF45-84AD-4017331C7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918" y="3520441"/>
            <a:ext cx="2173827" cy="1623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E25345-B1AD-C845-936C-847F7DB79D97}"/>
              </a:ext>
            </a:extLst>
          </p:cNvPr>
          <p:cNvSpPr txBox="1"/>
          <p:nvPr/>
        </p:nvSpPr>
        <p:spPr>
          <a:xfrm>
            <a:off x="1285876" y="3985627"/>
            <a:ext cx="20303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4B206E"/>
                </a:solidFill>
                <a:latin typeface="Lucida Console" panose="020B0609040504020204" pitchFamily="49" charset="0"/>
              </a:rPr>
              <a:t>Packages Used:</a:t>
            </a:r>
          </a:p>
          <a:p>
            <a:r>
              <a:rPr lang="en-US" sz="2100" b="1" dirty="0" err="1">
                <a:latin typeface="Lucida Console" panose="020B0609040504020204" pitchFamily="49" charset="0"/>
              </a:rPr>
              <a:t>ggpubr</a:t>
            </a:r>
            <a:endParaRPr lang="en-US" sz="21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2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FEDC-0AB4-CB48-BA9D-6FD69D90D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551462"/>
            <a:ext cx="6548010" cy="7429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NAT1 EXPRESSION IS HIGHER THAN NAT2 IN BREAST TISSUES AND CELL 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B021-530F-424C-8774-A17E725F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67D39-F611-DE4B-AB24-55043F7E4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157" y="1642611"/>
            <a:ext cx="6792800" cy="2767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F1D5D6-395B-F74D-BB3C-189C6DFD624B}"/>
              </a:ext>
            </a:extLst>
          </p:cNvPr>
          <p:cNvSpPr txBox="1"/>
          <p:nvPr/>
        </p:nvSpPr>
        <p:spPr>
          <a:xfrm>
            <a:off x="1285876" y="4420869"/>
            <a:ext cx="3188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4B206E"/>
                </a:solidFill>
                <a:latin typeface="Lucida Console" panose="020B0609040504020204" pitchFamily="49" charset="0"/>
              </a:rPr>
              <a:t>Packages Used:</a:t>
            </a:r>
          </a:p>
          <a:p>
            <a:r>
              <a:rPr lang="en-US" sz="2100" b="1" dirty="0">
                <a:latin typeface="Lucida Console" panose="020B0609040504020204" pitchFamily="49" charset="0"/>
              </a:rPr>
              <a:t>ggplot2, </a:t>
            </a:r>
            <a:r>
              <a:rPr lang="en-US" sz="2100" b="1" dirty="0" err="1">
                <a:latin typeface="Lucida Console" panose="020B0609040504020204" pitchFamily="49" charset="0"/>
              </a:rPr>
              <a:t>ggsignif</a:t>
            </a:r>
            <a:endParaRPr lang="en-US" sz="21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92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2AEA-9A4A-584F-B92B-53CC5675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360" y="246107"/>
            <a:ext cx="6515100" cy="74295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CORRELATION</a:t>
            </a:r>
            <a:br>
              <a:rPr lang="en-US" sz="2400" dirty="0"/>
            </a:br>
            <a:r>
              <a:rPr lang="en-US" sz="2400" dirty="0"/>
              <a:t>NAT1 &amp; ESR1 &gt; NAT1 &amp; NAT2 &gt; NAT2 &amp; ESR1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41907-57A9-BC44-BFBC-6A8E0768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033794-A605-7F44-B04E-AC4C5CE9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79" y="1066054"/>
            <a:ext cx="5615555" cy="3763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A454E-AD42-1D42-879C-8999BCC6B07F}"/>
              </a:ext>
            </a:extLst>
          </p:cNvPr>
          <p:cNvSpPr txBox="1"/>
          <p:nvPr/>
        </p:nvSpPr>
        <p:spPr>
          <a:xfrm>
            <a:off x="803434" y="3407307"/>
            <a:ext cx="146920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4B206E"/>
                </a:solidFill>
                <a:latin typeface="Lucida Console" panose="020B0609040504020204" pitchFamily="49" charset="0"/>
              </a:rPr>
              <a:t>Package Used:</a:t>
            </a:r>
          </a:p>
          <a:p>
            <a:r>
              <a:rPr lang="en-US" sz="2100" b="1" dirty="0" err="1">
                <a:latin typeface="Lucida Console" panose="020B0609040504020204" pitchFamily="49" charset="0"/>
              </a:rPr>
              <a:t>corrplot</a:t>
            </a:r>
            <a:endParaRPr lang="en-US" sz="21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04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A2434B-FCA8-CD48-8887-C851AA387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33" b="33575"/>
          <a:stretch/>
        </p:blipFill>
        <p:spPr>
          <a:xfrm>
            <a:off x="1356346" y="2218388"/>
            <a:ext cx="3293396" cy="2084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B42F4-72DA-4346-9D1A-E34A55036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94"/>
          <a:stretch/>
        </p:blipFill>
        <p:spPr>
          <a:xfrm>
            <a:off x="4815292" y="2972843"/>
            <a:ext cx="3274771" cy="2163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B14C7-4F6A-374D-81CE-B1E55129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06" y="-11088"/>
            <a:ext cx="4103886" cy="2659648"/>
          </a:xfrm>
        </p:spPr>
        <p:txBody>
          <a:bodyPr>
            <a:noAutofit/>
          </a:bodyPr>
          <a:lstStyle/>
          <a:p>
            <a:r>
              <a:rPr lang="en-US" sz="2400" dirty="0"/>
              <a:t>ESR1 &amp; NAT1 EXPRESSION ARE INCREASED IN ER+ BREAST CANCER SAMPLES BUT NOT NORMAL BREAST TISSUE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87708-EF36-E440-B3E2-E5D701E02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606B8-A195-4E47-B4E9-511D9FC2F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26"/>
          <a:stretch/>
        </p:blipFill>
        <p:spPr>
          <a:xfrm>
            <a:off x="4909628" y="574495"/>
            <a:ext cx="3086100" cy="2061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C8786-8F7A-FD45-B1EE-2A6D91EA0A94}"/>
              </a:ext>
            </a:extLst>
          </p:cNvPr>
          <p:cNvSpPr txBox="1"/>
          <p:nvPr/>
        </p:nvSpPr>
        <p:spPr>
          <a:xfrm>
            <a:off x="1285876" y="4420869"/>
            <a:ext cx="3188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4B206E"/>
                </a:solidFill>
                <a:latin typeface="Lucida Console" panose="020B0609040504020204" pitchFamily="49" charset="0"/>
              </a:rPr>
              <a:t>Packages Used:</a:t>
            </a:r>
          </a:p>
          <a:p>
            <a:r>
              <a:rPr lang="en-US" sz="2100" b="1" dirty="0">
                <a:latin typeface="Lucida Console" panose="020B0609040504020204" pitchFamily="49" charset="0"/>
              </a:rPr>
              <a:t>ggplot2, </a:t>
            </a:r>
            <a:r>
              <a:rPr lang="en-US" sz="2100" b="1" dirty="0" err="1">
                <a:latin typeface="Lucida Console" panose="020B0609040504020204" pitchFamily="49" charset="0"/>
              </a:rPr>
              <a:t>ggsignif</a:t>
            </a:r>
            <a:endParaRPr lang="en-US" sz="21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8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6D613B-4632-2E40-8262-8FB1109E1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850" y="907465"/>
            <a:ext cx="5490151" cy="3668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7B70B4-5A78-F548-819C-848560C0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319307"/>
            <a:ext cx="6686550" cy="7429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ESR1, NAT1, &amp; NAT2 EXPRESSION ARE INCREASED IN PRIMARY TUMOR TISSUE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E4741-6923-5B45-9732-608D753A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33454-5C8F-7E4E-A8E8-37345F808769}"/>
              </a:ext>
            </a:extLst>
          </p:cNvPr>
          <p:cNvSpPr txBox="1"/>
          <p:nvPr/>
        </p:nvSpPr>
        <p:spPr>
          <a:xfrm>
            <a:off x="1285876" y="4420869"/>
            <a:ext cx="31881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4B206E"/>
                </a:solidFill>
                <a:latin typeface="Lucida Console" panose="020B0609040504020204" pitchFamily="49" charset="0"/>
              </a:rPr>
              <a:t>Packages Used:</a:t>
            </a:r>
          </a:p>
          <a:p>
            <a:r>
              <a:rPr lang="en-US" sz="2100" b="1" dirty="0">
                <a:latin typeface="Lucida Console" panose="020B0609040504020204" pitchFamily="49" charset="0"/>
              </a:rPr>
              <a:t>ggplot2, </a:t>
            </a:r>
            <a:r>
              <a:rPr lang="en-US" sz="2100" b="1" dirty="0" err="1">
                <a:latin typeface="Lucida Console" panose="020B0609040504020204" pitchFamily="49" charset="0"/>
              </a:rPr>
              <a:t>ggsignif</a:t>
            </a:r>
            <a:endParaRPr lang="en-US" sz="21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18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46BE6-8261-FB43-B76F-672669C96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4B719-DCA9-F74B-AB7F-61BDBB43E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24" y="970807"/>
            <a:ext cx="5016110" cy="4172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CCAE1F-BE82-E547-9C89-72E3EFE48F2F}"/>
              </a:ext>
            </a:extLst>
          </p:cNvPr>
          <p:cNvSpPr/>
          <p:nvPr/>
        </p:nvSpPr>
        <p:spPr>
          <a:xfrm>
            <a:off x="4129535" y="1335484"/>
            <a:ext cx="8867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i="1" dirty="0">
                <a:latin typeface="+mj-lt"/>
              </a:rPr>
              <a:t>p</a:t>
            </a:r>
            <a:r>
              <a:rPr lang="mr-IN" sz="1500" dirty="0">
                <a:latin typeface="+mj-lt"/>
              </a:rPr>
              <a:t>&lt;0.001</a:t>
            </a:r>
            <a:endParaRPr lang="en-US" sz="1500" dirty="0">
              <a:latin typeface="+mj-lt"/>
            </a:endParaRPr>
          </a:p>
          <a:p>
            <a:pPr algn="ctr"/>
            <a:r>
              <a:rPr lang="en-US" sz="1500" dirty="0">
                <a:latin typeface="+mj-lt"/>
              </a:rPr>
              <a:t>r=</a:t>
            </a:r>
            <a:r>
              <a:rPr lang="mr-IN" sz="1500" dirty="0">
                <a:latin typeface="+mj-lt"/>
              </a:rPr>
              <a:t>0.986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82E55-3AE0-C14C-9E46-997F65F8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84" y="319057"/>
            <a:ext cx="6686550" cy="742950"/>
          </a:xfrm>
        </p:spPr>
        <p:txBody>
          <a:bodyPr>
            <a:noAutofit/>
          </a:bodyPr>
          <a:lstStyle/>
          <a:p>
            <a:r>
              <a:rPr lang="en-US" sz="2400" dirty="0"/>
              <a:t>NAT1 EXPRESSION STRONGLY CORRELATES WITH NAT1 </a:t>
            </a:r>
            <a:r>
              <a:rPr lang="en-US" sz="2400" i="1" dirty="0"/>
              <a:t>N</a:t>
            </a:r>
            <a:r>
              <a:rPr lang="en-US" sz="2400" dirty="0"/>
              <a:t>-ACETYLATION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E000B-1A19-3240-83DB-3D7F8F571905}"/>
              </a:ext>
            </a:extLst>
          </p:cNvPr>
          <p:cNvSpPr txBox="1"/>
          <p:nvPr/>
        </p:nvSpPr>
        <p:spPr>
          <a:xfrm>
            <a:off x="1308884" y="3690538"/>
            <a:ext cx="1693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4B206E"/>
                </a:solidFill>
                <a:latin typeface="Lucida Console" panose="020B0609040504020204" pitchFamily="49" charset="0"/>
              </a:rPr>
              <a:t>Packages Used:</a:t>
            </a:r>
          </a:p>
          <a:p>
            <a:r>
              <a:rPr lang="en-US" sz="2100" b="1" dirty="0">
                <a:latin typeface="Lucida Console" panose="020B0609040504020204" pitchFamily="49" charset="0"/>
              </a:rPr>
              <a:t>ggplot2,</a:t>
            </a:r>
          </a:p>
          <a:p>
            <a:r>
              <a:rPr lang="en-US" sz="2100" b="1" dirty="0" err="1">
                <a:latin typeface="Lucida Console" panose="020B0609040504020204" pitchFamily="49" charset="0"/>
              </a:rPr>
              <a:t>ggrepel</a:t>
            </a:r>
            <a:endParaRPr lang="en-US" sz="21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23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960B5-D058-1E4E-AB9E-9AC2BE0A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89" y="879148"/>
            <a:ext cx="5485330" cy="38431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128BA-F797-2C41-8095-D2050964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AE59A-A641-2A49-BC5D-9A8A7B06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278417"/>
            <a:ext cx="6515100" cy="742950"/>
          </a:xfrm>
        </p:spPr>
        <p:txBody>
          <a:bodyPr>
            <a:noAutofit/>
          </a:bodyPr>
          <a:lstStyle/>
          <a:p>
            <a:r>
              <a:rPr lang="en-US" sz="2400" dirty="0"/>
              <a:t>NAT1 &amp; NAT2 EXPRESSION IN ESTABLISHED BREAST CANCER CELL LINES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815D1-A69C-854F-BC9D-0B1A4632029A}"/>
              </a:ext>
            </a:extLst>
          </p:cNvPr>
          <p:cNvSpPr txBox="1"/>
          <p:nvPr/>
        </p:nvSpPr>
        <p:spPr>
          <a:xfrm>
            <a:off x="624994" y="3480088"/>
            <a:ext cx="1772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4B206E"/>
                </a:solidFill>
                <a:latin typeface="Lucida Console" panose="020B0609040504020204" pitchFamily="49" charset="0"/>
              </a:rPr>
              <a:t>Packages Used:</a:t>
            </a:r>
          </a:p>
          <a:p>
            <a:r>
              <a:rPr lang="en-US" sz="2100" b="1" dirty="0">
                <a:latin typeface="Lucida Console" panose="020B0609040504020204" pitchFamily="49" charset="0"/>
              </a:rPr>
              <a:t>ggplot2, </a:t>
            </a:r>
            <a:r>
              <a:rPr lang="en-US" sz="2100" b="1" dirty="0" err="1">
                <a:latin typeface="Lucida Console" panose="020B0609040504020204" pitchFamily="49" charset="0"/>
              </a:rPr>
              <a:t>ggrepel</a:t>
            </a:r>
            <a:endParaRPr lang="en-US" sz="21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79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FB68-A83A-5D40-833F-CD2A27E5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260604"/>
            <a:ext cx="6172200" cy="742950"/>
          </a:xfrm>
        </p:spPr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5354E-473D-F64E-8F66-4570CDF6E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12" y="1003554"/>
            <a:ext cx="6092099" cy="314849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When studying NAT1 in breast cancer we (researchers) frequently don’t consider NAT2 expression and assume it is too low to be important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BUT NAT1 and NAT2 are very similar in terms of structure and chemicals they transform so its important to consider NAT2 expression in our studies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 better understanding of the relationship between NAT1 &amp; NAT2 will impact development of drugs (currently in progress) that target NAT1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92A30-67EB-F546-BC01-924F9C3E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2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AB79026-71F7-E74C-A192-1C01E12DE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257" y="957838"/>
            <a:ext cx="2671354" cy="2500685"/>
          </a:xfrm>
          <a:prstGeom prst="rect">
            <a:avLst/>
          </a:prstGeom>
          <a:solidFill>
            <a:srgbClr val="F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latin typeface="Arial" panose="020B0604020202020204" pitchFamily="34" charset="0"/>
                <a:ea typeface="AvenirNext" panose="020B0503020202020204" pitchFamily="34" charset="0"/>
              </a:rPr>
              <a:t>Github</a:t>
            </a:r>
            <a:r>
              <a:rPr lang="en-US" altLang="en-US" sz="2000" dirty="0">
                <a:latin typeface="Arial" panose="020B0604020202020204" pitchFamily="34" charset="0"/>
                <a:ea typeface="AvenirNext" panose="020B0503020202020204" pitchFamily="34" charset="0"/>
              </a:rPr>
              <a:t> </a:t>
            </a:r>
            <a:r>
              <a:rPr lang="en-US" altLang="en-US" sz="1800" dirty="0">
                <a:latin typeface="Arial" panose="020B0604020202020204" pitchFamily="34" charset="0"/>
                <a:ea typeface="AvenirNext" panose="020B0503020202020204" pitchFamily="34" charset="0"/>
              </a:rPr>
              <a:t>(resources, 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Arial" panose="020B0604020202020204" pitchFamily="34" charset="0"/>
                <a:ea typeface="AvenirNext" panose="020B0503020202020204" pitchFamily="34" charset="0"/>
              </a:rPr>
              <a:t>presentations, ...) </a:t>
            </a:r>
            <a:endParaRPr lang="en-US" altLang="en-US" sz="2000" dirty="0"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  <a:ea typeface="AvenirNext" panose="020B0503020202020204" pitchFamily="34" charset="0"/>
              </a:rPr>
              <a:t>Twitter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  <a:ea typeface="AvenirNext" panose="020B0503020202020204" pitchFamily="34" charset="0"/>
              </a:rPr>
              <a:t>Meetup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  <a:ea typeface="AvenirNext" panose="020B0503020202020204" pitchFamily="34" charset="0"/>
              </a:rPr>
              <a:t>E-mail</a:t>
            </a:r>
          </a:p>
        </p:txBody>
      </p:sp>
      <p:pic>
        <p:nvPicPr>
          <p:cNvPr id="6148" name="Picture 4" descr="page10image4512">
            <a:extLst>
              <a:ext uri="{FF2B5EF4-FFF2-40B4-BE49-F238E27FC236}">
                <a16:creationId xmlns:a16="http://schemas.microsoft.com/office/drawing/2014/main" id="{0D9E0229-7E88-F94B-BE34-ABB237F19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26" y="1742139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4DCA7-68EC-1645-B11E-218B447B1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830" y="108999"/>
            <a:ext cx="1156616" cy="11566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0F8B58-E096-164B-8D14-59B3F78F66A9}"/>
              </a:ext>
            </a:extLst>
          </p:cNvPr>
          <p:cNvSpPr/>
          <p:nvPr/>
        </p:nvSpPr>
        <p:spPr>
          <a:xfrm>
            <a:off x="1300027" y="284861"/>
            <a:ext cx="484139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>
                <a:latin typeface="Avenir Next" panose="020B0503020202020204" pitchFamily="34" charset="0"/>
                <a:ea typeface="AvenirNext" panose="020B0503020202020204" pitchFamily="34" charset="0"/>
              </a:rPr>
              <a:t>More info #</a:t>
            </a:r>
            <a:r>
              <a:rPr lang="en-US" altLang="en-US" sz="3000" b="1" dirty="0" err="1">
                <a:latin typeface="Avenir Next" panose="020B0503020202020204" pitchFamily="34" charset="0"/>
                <a:ea typeface="AvenirNext" panose="020B0503020202020204" pitchFamily="34" charset="0"/>
              </a:rPr>
              <a:t>RLadiesLouisville</a:t>
            </a:r>
            <a:r>
              <a:rPr lang="en-US" altLang="en-US" sz="3000" b="1" dirty="0">
                <a:latin typeface="Avenir Next" panose="020B0503020202020204" pitchFamily="34" charset="0"/>
                <a:ea typeface="AvenirNext" panose="020B0503020202020204" pitchFamily="34" charset="0"/>
              </a:rPr>
              <a:t> </a:t>
            </a:r>
            <a:endParaRPr lang="en-US" altLang="en-US" sz="3000" b="1" dirty="0">
              <a:latin typeface="Avenir Next" panose="020B0503020202020204" pitchFamily="34" charset="0"/>
            </a:endParaRPr>
          </a:p>
        </p:txBody>
      </p:sp>
      <p:pic>
        <p:nvPicPr>
          <p:cNvPr id="1028" name="Picture 4" descr="page10image4184">
            <a:extLst>
              <a:ext uri="{FF2B5EF4-FFF2-40B4-BE49-F238E27FC236}">
                <a16:creationId xmlns:a16="http://schemas.microsoft.com/office/drawing/2014/main" id="{FAE5D543-7E43-9F49-B7F1-7472F2B6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89" y="940775"/>
            <a:ext cx="622663" cy="62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0BA34-E364-9F4B-94A3-19FEB48FFCB1}"/>
              </a:ext>
            </a:extLst>
          </p:cNvPr>
          <p:cNvSpPr txBox="1"/>
          <p:nvPr/>
        </p:nvSpPr>
        <p:spPr>
          <a:xfrm>
            <a:off x="4507485" y="1240857"/>
            <a:ext cx="35675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  <a:ea typeface="AvenirNext" panose="020B0503020202020204" pitchFamily="34" charset="0"/>
              </a:rPr>
              <a:t>Coming soon!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  <a:ea typeface="AvenirNext" panose="020B0503020202020204" pitchFamily="34" charset="0"/>
              </a:rPr>
              <a:t>@</a:t>
            </a:r>
            <a:r>
              <a:rPr lang="en-US" altLang="en-US" sz="2000" dirty="0" err="1">
                <a:latin typeface="Arial" panose="020B0604020202020204" pitchFamily="34" charset="0"/>
                <a:ea typeface="AvenirNext" panose="020B0503020202020204" pitchFamily="34" charset="0"/>
              </a:rPr>
              <a:t>RLadiesLouville</a:t>
            </a:r>
            <a:endParaRPr lang="en-US" altLang="en-US" sz="2000" dirty="0"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/>
              <a:t>meetup.com</a:t>
            </a:r>
            <a:r>
              <a:rPr lang="en-US" sz="2000" dirty="0"/>
              <a:t>/</a:t>
            </a:r>
            <a:r>
              <a:rPr lang="en-US" sz="2000" dirty="0" err="1"/>
              <a:t>rladies-louisville</a:t>
            </a:r>
            <a:r>
              <a:rPr lang="en-US" sz="2000" dirty="0"/>
              <a:t>/</a:t>
            </a: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latin typeface="Arial" panose="020B0604020202020204" pitchFamily="34" charset="0"/>
              </a:rPr>
              <a:t>louisville@rladies.org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pic>
        <p:nvPicPr>
          <p:cNvPr id="15" name="Picture 5" descr="page11image4984">
            <a:extLst>
              <a:ext uri="{FF2B5EF4-FFF2-40B4-BE49-F238E27FC236}">
                <a16:creationId xmlns:a16="http://schemas.microsoft.com/office/drawing/2014/main" id="{8A4A0897-BFDD-084E-8338-D88811B4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50" y="2452745"/>
            <a:ext cx="2095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age11image5144">
            <a:extLst>
              <a:ext uri="{FF2B5EF4-FFF2-40B4-BE49-F238E27FC236}">
                <a16:creationId xmlns:a16="http://schemas.microsoft.com/office/drawing/2014/main" id="{CF3F1DB7-4C8B-5141-BDB5-FBD5DE08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13" y="2452745"/>
            <a:ext cx="2286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page11image5304">
            <a:extLst>
              <a:ext uri="{FF2B5EF4-FFF2-40B4-BE49-F238E27FC236}">
                <a16:creationId xmlns:a16="http://schemas.microsoft.com/office/drawing/2014/main" id="{29F80E58-D4E2-2D44-B0EE-2709C12E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25" y="2452745"/>
            <a:ext cx="2286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age11image5464">
            <a:extLst>
              <a:ext uri="{FF2B5EF4-FFF2-40B4-BE49-F238E27FC236}">
                <a16:creationId xmlns:a16="http://schemas.microsoft.com/office/drawing/2014/main" id="{2908A69F-8A9C-E147-B007-A37F6A0A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975" y="2452745"/>
            <a:ext cx="1714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page11image5624">
            <a:extLst>
              <a:ext uri="{FF2B5EF4-FFF2-40B4-BE49-F238E27FC236}">
                <a16:creationId xmlns:a16="http://schemas.microsoft.com/office/drawing/2014/main" id="{3549AA34-3B15-CC4C-AAF2-C90027B7D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91" y="2452745"/>
            <a:ext cx="2000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page11image5784">
            <a:extLst>
              <a:ext uri="{FF2B5EF4-FFF2-40B4-BE49-F238E27FC236}">
                <a16:creationId xmlns:a16="http://schemas.microsoft.com/office/drawing/2014/main" id="{BE1004FC-2085-9E4D-874F-0196DFDC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25" y="2452745"/>
            <a:ext cx="2381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page11image7264">
            <a:extLst>
              <a:ext uri="{FF2B5EF4-FFF2-40B4-BE49-F238E27FC236}">
                <a16:creationId xmlns:a16="http://schemas.microsoft.com/office/drawing/2014/main" id="{A2C43087-230A-AA4B-A0D2-1BF27420B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62" y="4647017"/>
            <a:ext cx="339635" cy="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page11image6112">
            <a:extLst>
              <a:ext uri="{FF2B5EF4-FFF2-40B4-BE49-F238E27FC236}">
                <a16:creationId xmlns:a16="http://schemas.microsoft.com/office/drawing/2014/main" id="{8E73393B-0EFB-DD43-BDEE-AF43CC21D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65" y="3722935"/>
            <a:ext cx="1238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page11image6272">
            <a:extLst>
              <a:ext uri="{FF2B5EF4-FFF2-40B4-BE49-F238E27FC236}">
                <a16:creationId xmlns:a16="http://schemas.microsoft.com/office/drawing/2014/main" id="{A608F071-85B2-2D49-AFBA-AB1813ECE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18" y="4151260"/>
            <a:ext cx="398419" cy="3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B6F55-7002-1D4B-AAAD-4C792336E730}"/>
              </a:ext>
            </a:extLst>
          </p:cNvPr>
          <p:cNvSpPr/>
          <p:nvPr/>
        </p:nvSpPr>
        <p:spPr>
          <a:xfrm>
            <a:off x="4798696" y="3858871"/>
            <a:ext cx="2452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/>
            <a:r>
              <a:rPr lang="en-US" sz="3200" dirty="0">
                <a:solidFill>
                  <a:srgbClr val="873889"/>
                </a:solidFill>
                <a:latin typeface="Phosphate" panose="02000506050000020004" pitchFamily="2" charset="77"/>
              </a:rPr>
              <a:t>get involved! 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6C921-371B-B747-A24A-C9444F17AD28}"/>
              </a:ext>
            </a:extLst>
          </p:cNvPr>
          <p:cNvSpPr txBox="1"/>
          <p:nvPr/>
        </p:nvSpPr>
        <p:spPr>
          <a:xfrm>
            <a:off x="3251972" y="3707958"/>
            <a:ext cx="24732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en-US" dirty="0"/>
              <a:t>Be a speaker!</a:t>
            </a:r>
          </a:p>
          <a:p>
            <a:pPr defTabSz="914378"/>
            <a:endParaRPr lang="en-US" dirty="0"/>
          </a:p>
          <a:p>
            <a:pPr defTabSz="914378"/>
            <a:r>
              <a:rPr lang="en-US" dirty="0"/>
              <a:t>Host an event!</a:t>
            </a:r>
          </a:p>
          <a:p>
            <a:pPr defTabSz="914378"/>
            <a:endParaRPr lang="en-US" dirty="0"/>
          </a:p>
          <a:p>
            <a:pPr defTabSz="914378"/>
            <a:r>
              <a:rPr lang="en-US" dirty="0"/>
              <a:t>Watch for upcoming meetups (meetup/twitter)! </a:t>
            </a:r>
          </a:p>
          <a:p>
            <a:pPr defTabSz="914378"/>
            <a:endParaRPr lang="en-US" dirty="0"/>
          </a:p>
        </p:txBody>
      </p:sp>
      <p:sp>
        <p:nvSpPr>
          <p:cNvPr id="26" name="Shape 240">
            <a:extLst>
              <a:ext uri="{FF2B5EF4-FFF2-40B4-BE49-F238E27FC236}">
                <a16:creationId xmlns:a16="http://schemas.microsoft.com/office/drawing/2014/main" id="{F5A000E7-000A-AB4C-92A1-CEF187A31BA6}"/>
              </a:ext>
            </a:extLst>
          </p:cNvPr>
          <p:cNvSpPr>
            <a:spLocks noChangeAspect="1"/>
          </p:cNvSpPr>
          <p:nvPr/>
        </p:nvSpPr>
        <p:spPr>
          <a:xfrm>
            <a:off x="1267496" y="3048827"/>
            <a:ext cx="667629" cy="47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23" y="118238"/>
                </a:moveTo>
                <a:lnTo>
                  <a:pt x="118423" y="118238"/>
                </a:lnTo>
                <a:cubicBezTo>
                  <a:pt x="80788" y="70018"/>
                  <a:pt x="80788" y="70018"/>
                  <a:pt x="80788" y="70018"/>
                </a:cubicBezTo>
                <a:cubicBezTo>
                  <a:pt x="117044" y="31045"/>
                  <a:pt x="117044" y="31045"/>
                  <a:pt x="117044" y="31045"/>
                </a:cubicBezTo>
                <a:cubicBezTo>
                  <a:pt x="118423" y="32587"/>
                  <a:pt x="119802" y="34348"/>
                  <a:pt x="119802" y="35889"/>
                </a:cubicBezTo>
                <a:cubicBezTo>
                  <a:pt x="119802" y="113614"/>
                  <a:pt x="119802" y="113614"/>
                  <a:pt x="119802" y="113614"/>
                </a:cubicBezTo>
                <a:cubicBezTo>
                  <a:pt x="119802" y="115155"/>
                  <a:pt x="118423" y="116697"/>
                  <a:pt x="118423" y="118238"/>
                </a:cubicBezTo>
                <a:close/>
                <a:moveTo>
                  <a:pt x="2758" y="31045"/>
                </a:moveTo>
                <a:lnTo>
                  <a:pt x="2758" y="31045"/>
                </a:lnTo>
                <a:cubicBezTo>
                  <a:pt x="2758" y="29504"/>
                  <a:pt x="4137" y="29504"/>
                  <a:pt x="5517" y="29504"/>
                </a:cubicBezTo>
                <a:cubicBezTo>
                  <a:pt x="39014" y="29504"/>
                  <a:pt x="39014" y="29504"/>
                  <a:pt x="39014" y="29504"/>
                </a:cubicBezTo>
                <a:cubicBezTo>
                  <a:pt x="40394" y="31045"/>
                  <a:pt x="43152" y="32587"/>
                  <a:pt x="47290" y="32587"/>
                </a:cubicBezTo>
                <a:lnTo>
                  <a:pt x="48669" y="32587"/>
                </a:lnTo>
                <a:cubicBezTo>
                  <a:pt x="48669" y="49761"/>
                  <a:pt x="48669" y="49761"/>
                  <a:pt x="48669" y="49761"/>
                </a:cubicBezTo>
                <a:cubicBezTo>
                  <a:pt x="48669" y="56146"/>
                  <a:pt x="54384" y="62311"/>
                  <a:pt x="59901" y="62311"/>
                </a:cubicBezTo>
                <a:cubicBezTo>
                  <a:pt x="65418" y="62311"/>
                  <a:pt x="70935" y="56146"/>
                  <a:pt x="70935" y="49761"/>
                </a:cubicBezTo>
                <a:cubicBezTo>
                  <a:pt x="70935" y="32587"/>
                  <a:pt x="70935" y="32587"/>
                  <a:pt x="70935" y="32587"/>
                </a:cubicBezTo>
                <a:lnTo>
                  <a:pt x="72315" y="32587"/>
                </a:lnTo>
                <a:cubicBezTo>
                  <a:pt x="76650" y="32587"/>
                  <a:pt x="79408" y="31045"/>
                  <a:pt x="80788" y="29504"/>
                </a:cubicBezTo>
                <a:cubicBezTo>
                  <a:pt x="114088" y="29504"/>
                  <a:pt x="114088" y="29504"/>
                  <a:pt x="114088" y="29504"/>
                </a:cubicBezTo>
                <a:cubicBezTo>
                  <a:pt x="115665" y="29504"/>
                  <a:pt x="117044" y="29504"/>
                  <a:pt x="117044" y="31045"/>
                </a:cubicBezTo>
                <a:cubicBezTo>
                  <a:pt x="59901" y="81027"/>
                  <a:pt x="59901" y="81027"/>
                  <a:pt x="59901" y="81027"/>
                </a:cubicBezTo>
                <a:lnTo>
                  <a:pt x="2758" y="31045"/>
                </a:lnTo>
                <a:close/>
                <a:moveTo>
                  <a:pt x="72315" y="26422"/>
                </a:moveTo>
                <a:lnTo>
                  <a:pt x="72315" y="26422"/>
                </a:lnTo>
                <a:cubicBezTo>
                  <a:pt x="70935" y="26422"/>
                  <a:pt x="69556" y="26422"/>
                  <a:pt x="69556" y="24880"/>
                </a:cubicBezTo>
                <a:cubicBezTo>
                  <a:pt x="65418" y="21798"/>
                  <a:pt x="65418" y="21798"/>
                  <a:pt x="65418" y="21798"/>
                </a:cubicBezTo>
                <a:cubicBezTo>
                  <a:pt x="65418" y="49761"/>
                  <a:pt x="65418" y="49761"/>
                  <a:pt x="65418" y="49761"/>
                </a:cubicBezTo>
                <a:cubicBezTo>
                  <a:pt x="65418" y="53064"/>
                  <a:pt x="62660" y="56146"/>
                  <a:pt x="59901" y="56146"/>
                </a:cubicBezTo>
                <a:cubicBezTo>
                  <a:pt x="57142" y="56146"/>
                  <a:pt x="54384" y="53064"/>
                  <a:pt x="54384" y="49761"/>
                </a:cubicBezTo>
                <a:cubicBezTo>
                  <a:pt x="54384" y="21798"/>
                  <a:pt x="54384" y="21798"/>
                  <a:pt x="54384" y="21798"/>
                </a:cubicBezTo>
                <a:cubicBezTo>
                  <a:pt x="50049" y="24880"/>
                  <a:pt x="50049" y="24880"/>
                  <a:pt x="50049" y="24880"/>
                </a:cubicBezTo>
                <a:cubicBezTo>
                  <a:pt x="50049" y="26422"/>
                  <a:pt x="48669" y="26422"/>
                  <a:pt x="47290" y="26422"/>
                </a:cubicBezTo>
                <a:cubicBezTo>
                  <a:pt x="43152" y="26422"/>
                  <a:pt x="41773" y="24880"/>
                  <a:pt x="41773" y="20256"/>
                </a:cubicBezTo>
                <a:cubicBezTo>
                  <a:pt x="41773" y="18715"/>
                  <a:pt x="41773" y="17174"/>
                  <a:pt x="43152" y="17174"/>
                </a:cubicBezTo>
                <a:cubicBezTo>
                  <a:pt x="55763" y="1541"/>
                  <a:pt x="55763" y="1541"/>
                  <a:pt x="55763" y="1541"/>
                </a:cubicBezTo>
                <a:cubicBezTo>
                  <a:pt x="57142" y="0"/>
                  <a:pt x="58522" y="0"/>
                  <a:pt x="59901" y="0"/>
                </a:cubicBezTo>
                <a:cubicBezTo>
                  <a:pt x="61280" y="0"/>
                  <a:pt x="62660" y="0"/>
                  <a:pt x="64039" y="1541"/>
                </a:cubicBezTo>
                <a:cubicBezTo>
                  <a:pt x="76650" y="17174"/>
                  <a:pt x="76650" y="17174"/>
                  <a:pt x="76650" y="17174"/>
                </a:cubicBezTo>
                <a:cubicBezTo>
                  <a:pt x="78029" y="17174"/>
                  <a:pt x="78029" y="18715"/>
                  <a:pt x="78029" y="20256"/>
                </a:cubicBezTo>
                <a:cubicBezTo>
                  <a:pt x="78029" y="24880"/>
                  <a:pt x="76650" y="26422"/>
                  <a:pt x="72315" y="26422"/>
                </a:cubicBezTo>
                <a:close/>
                <a:moveTo>
                  <a:pt x="1379" y="118238"/>
                </a:moveTo>
                <a:lnTo>
                  <a:pt x="1379" y="118238"/>
                </a:lnTo>
                <a:cubicBezTo>
                  <a:pt x="1379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1379" y="32587"/>
                  <a:pt x="2758" y="31045"/>
                </a:cubicBezTo>
                <a:cubicBezTo>
                  <a:pt x="39014" y="70018"/>
                  <a:pt x="39014" y="70018"/>
                  <a:pt x="39014" y="70018"/>
                </a:cubicBezTo>
                <a:lnTo>
                  <a:pt x="1379" y="118238"/>
                </a:lnTo>
                <a:close/>
                <a:moveTo>
                  <a:pt x="59901" y="93357"/>
                </a:moveTo>
                <a:lnTo>
                  <a:pt x="59901" y="93357"/>
                </a:lnTo>
                <a:cubicBezTo>
                  <a:pt x="75270" y="76183"/>
                  <a:pt x="75270" y="76183"/>
                  <a:pt x="75270" y="76183"/>
                </a:cubicBezTo>
                <a:cubicBezTo>
                  <a:pt x="117044" y="118238"/>
                  <a:pt x="117044" y="118238"/>
                  <a:pt x="117044" y="118238"/>
                </a:cubicBezTo>
                <a:cubicBezTo>
                  <a:pt x="117044" y="119779"/>
                  <a:pt x="115665" y="119779"/>
                  <a:pt x="114088" y="119779"/>
                </a:cubicBezTo>
                <a:cubicBezTo>
                  <a:pt x="5517" y="119779"/>
                  <a:pt x="5517" y="119779"/>
                  <a:pt x="5517" y="119779"/>
                </a:cubicBezTo>
                <a:cubicBezTo>
                  <a:pt x="4137" y="119779"/>
                  <a:pt x="2758" y="119779"/>
                  <a:pt x="2758" y="118238"/>
                </a:cubicBezTo>
                <a:cubicBezTo>
                  <a:pt x="44532" y="76183"/>
                  <a:pt x="44532" y="76183"/>
                  <a:pt x="44532" y="76183"/>
                </a:cubicBezTo>
                <a:lnTo>
                  <a:pt x="59901" y="933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23963" tIns="11981" rIns="23963" bIns="11981" anchor="ctr" anchorCtr="0">
            <a:noAutofit/>
          </a:bodyPr>
          <a:lstStyle/>
          <a:p>
            <a:pPr defTabSz="914378"/>
            <a:endParaRPr sz="4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043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4F0A-85A9-B64D-BF4E-43245AED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270069"/>
            <a:ext cx="6172200" cy="742950"/>
          </a:xfrm>
        </p:spPr>
        <p:txBody>
          <a:bodyPr/>
          <a:lstStyle/>
          <a:p>
            <a:r>
              <a:rPr lang="en-US" b="1" dirty="0"/>
              <a:t>ACCESSING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93DD3-C9E6-514F-B13A-03773A9B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1B38EC-25EA-3B4E-8D80-0EE63581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40521"/>
            <a:ext cx="6822493" cy="3715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D02FB-7ADC-D944-B233-43262B34DA5D}"/>
              </a:ext>
            </a:extLst>
          </p:cNvPr>
          <p:cNvSpPr txBox="1"/>
          <p:nvPr/>
        </p:nvSpPr>
        <p:spPr>
          <a:xfrm>
            <a:off x="1285875" y="927282"/>
            <a:ext cx="6454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The Cancer Genome Atlas (TCGA) </a:t>
            </a:r>
            <a:r>
              <a:rPr lang="en-US" sz="1050" dirty="0"/>
              <a:t>-tumor and normal tissue; difficult to download</a:t>
            </a:r>
          </a:p>
          <a:p>
            <a:endParaRPr lang="en-US" sz="1050" dirty="0"/>
          </a:p>
          <a:p>
            <a:r>
              <a:rPr lang="en-US" sz="1050" b="1" dirty="0"/>
              <a:t>The Cancer Cell Line Encyclopedia (CCLE) </a:t>
            </a:r>
            <a:r>
              <a:rPr lang="en-US" sz="1050" dirty="0"/>
              <a:t>-established cancer cell lines; download 789 MB file then import into R using </a:t>
            </a:r>
            <a:r>
              <a:rPr lang="en-US" sz="1050" dirty="0" err="1">
                <a:latin typeface="Lucida Console" panose="020B0609040504020204" pitchFamily="49" charset="0"/>
              </a:rPr>
              <a:t>readtable</a:t>
            </a:r>
            <a:r>
              <a:rPr lang="en-US" sz="1050" dirty="0"/>
              <a:t>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2160F-B4CF-9447-83A6-14138C969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44" t="62630" r="58334" b="29220"/>
          <a:stretch/>
        </p:blipFill>
        <p:spPr>
          <a:xfrm>
            <a:off x="2256312" y="3339936"/>
            <a:ext cx="4461107" cy="1335974"/>
          </a:xfrm>
          <a:prstGeom prst="rect">
            <a:avLst/>
          </a:prstGeom>
          <a:ln w="1016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1329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3409E-8E25-9347-B66B-0FB9E89C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313067"/>
            <a:ext cx="6172200" cy="742950"/>
          </a:xfrm>
        </p:spPr>
        <p:txBody>
          <a:bodyPr/>
          <a:lstStyle/>
          <a:p>
            <a:r>
              <a:rPr lang="en-US" b="1" dirty="0"/>
              <a:t>FIREBROWSER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384F7-8B0C-F940-A284-DDC3FA873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D333A-340E-3441-992D-BCAD13207968}"/>
              </a:ext>
            </a:extLst>
          </p:cNvPr>
          <p:cNvSpPr txBox="1"/>
          <p:nvPr/>
        </p:nvSpPr>
        <p:spPr>
          <a:xfrm>
            <a:off x="1423926" y="2820933"/>
            <a:ext cx="62475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Lucida Console" panose="020B0609040504020204" pitchFamily="49" charset="0"/>
              </a:rPr>
              <a:t>Scope of </a:t>
            </a:r>
            <a:r>
              <a:rPr lang="en-US" sz="1800" dirty="0" err="1">
                <a:latin typeface="Lucida Console" panose="020B0609040504020204" pitchFamily="49" charset="0"/>
              </a:rPr>
              <a:t>FirebrowseR</a:t>
            </a:r>
            <a:endParaRPr lang="en-US" sz="1800" dirty="0">
              <a:latin typeface="Lucida Console" panose="020B0609040504020204" pitchFamily="49" charset="0"/>
            </a:endParaRPr>
          </a:p>
          <a:p>
            <a:endParaRPr lang="en-US" sz="1800" dirty="0">
              <a:latin typeface="Lucida Console" panose="020B0609040504020204" pitchFamily="49" charset="0"/>
            </a:endParaRPr>
          </a:p>
          <a:p>
            <a:r>
              <a:rPr lang="en-US" sz="1800" dirty="0">
                <a:latin typeface="Lucida Console" panose="020B0609040504020204" pitchFamily="49" charset="0"/>
              </a:rPr>
              <a:t>R package designed to provide easy access to Firehose/TCGA datasets for R programmers. This package does not provide any additional functions, methods or tools to (pre-) process, analyze or evaluate the datasets.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4CAFD-5888-164A-9EE1-C9E28854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056016"/>
            <a:ext cx="6858000" cy="209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6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27ED1-FE60-514A-8017-1C301B669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302910"/>
            <a:ext cx="6172200" cy="742950"/>
          </a:xfrm>
        </p:spPr>
        <p:txBody>
          <a:bodyPr/>
          <a:lstStyle/>
          <a:p>
            <a:r>
              <a:rPr lang="en-US" b="1" dirty="0"/>
              <a:t>PACKAGES USED FOR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9908C-83D3-254B-BA82-41950445D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1200150"/>
            <a:ext cx="6576585" cy="3943350"/>
          </a:xfrm>
        </p:spPr>
        <p:txBody>
          <a:bodyPr>
            <a:normAutofit fontScale="92500" lnSpcReduction="10000"/>
          </a:bodyPr>
          <a:lstStyle/>
          <a:p>
            <a:r>
              <a:rPr lang="en-US" sz="2100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dplyr</a:t>
            </a:r>
            <a:r>
              <a:rPr lang="en-US" sz="21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/</a:t>
            </a:r>
            <a:r>
              <a:rPr lang="en-US" sz="2100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tidyr</a:t>
            </a:r>
            <a:r>
              <a:rPr lang="en-US" sz="21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 —</a:t>
            </a:r>
            <a:r>
              <a:rPr lang="en-US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rearranging data structure</a:t>
            </a:r>
          </a:p>
          <a:p>
            <a:endParaRPr lang="en-US" sz="2100" b="1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US" sz="21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ggplot2</a:t>
            </a:r>
            <a:r>
              <a:rPr lang="en-US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—</a:t>
            </a:r>
            <a:r>
              <a:rPr lang="en-US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main package for plotting</a:t>
            </a:r>
          </a:p>
          <a:p>
            <a:pPr lvl="1"/>
            <a:r>
              <a:rPr lang="en-US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ggpubr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Lucida Console" panose="020B0609040504020204" pitchFamily="49" charset="0"/>
              </a:rPr>
              <a:t>—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used to visually evaluate normality</a:t>
            </a:r>
            <a:b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of data</a:t>
            </a:r>
          </a:p>
          <a:p>
            <a:pPr lvl="1"/>
            <a:r>
              <a:rPr lang="en-US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ggrepel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Lucida Console" panose="020B0609040504020204" pitchFamily="49" charset="0"/>
              </a:rPr>
              <a:t>—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used to make sure labels of data</a:t>
            </a:r>
            <a:b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points do not overlap and are</a:t>
            </a:r>
            <a:b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readable</a:t>
            </a:r>
          </a:p>
          <a:p>
            <a:pPr lvl="1"/>
            <a:r>
              <a:rPr lang="en-US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ggsignif</a:t>
            </a:r>
            <a:r>
              <a:rPr lang="en-US" b="1" dirty="0">
                <a:solidFill>
                  <a:srgbClr val="000000"/>
                </a:solidFill>
                <a:latin typeface="Lucida Console" panose="020B0609040504020204" pitchFamily="49" charset="0"/>
              </a:rPr>
              <a:t> —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used to add significance denotation</a:t>
            </a:r>
            <a:b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to figures</a:t>
            </a:r>
          </a:p>
          <a:p>
            <a:pPr lvl="1"/>
            <a:endParaRPr 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r>
              <a:rPr lang="en-US" sz="2100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corrplot</a:t>
            </a:r>
            <a:r>
              <a:rPr lang="en-US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z="2100" b="1" dirty="0">
                <a:solidFill>
                  <a:srgbClr val="000000"/>
                </a:solidFill>
                <a:latin typeface="Lucida Console" panose="020B0609040504020204" pitchFamily="49" charset="0"/>
              </a:rPr>
              <a:t>—</a:t>
            </a:r>
            <a:r>
              <a:rPr lang="en-US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used to make correlation</a:t>
            </a:r>
            <a:br>
              <a:rPr lang="en-US" sz="2100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sz="21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matrices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5EDAF-B606-7449-A0A1-6281A823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73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3915F-96B7-6E41-9A75-38356907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288615"/>
            <a:ext cx="6172200" cy="742950"/>
          </a:xfrm>
        </p:spPr>
        <p:txBody>
          <a:bodyPr/>
          <a:lstStyle/>
          <a:p>
            <a:r>
              <a:rPr lang="en-US" b="1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3D662-EAC6-9B4E-A0FD-6F99FF03F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2680" y="1171575"/>
            <a:ext cx="3379637" cy="389066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ggplot2 “</a:t>
            </a:r>
            <a:r>
              <a:rPr lang="en-US" dirty="0" err="1">
                <a:solidFill>
                  <a:srgbClr val="000000"/>
                </a:solidFill>
              </a:rPr>
              <a:t>cheatsheet</a:t>
            </a:r>
            <a:r>
              <a:rPr lang="en-US" dirty="0">
                <a:solidFill>
                  <a:srgbClr val="000000"/>
                </a:solidFill>
              </a:rPr>
              <a:t>”: </a:t>
            </a:r>
            <a:r>
              <a:rPr lang="en-US" dirty="0">
                <a:hlinkClick r:id="rId2"/>
              </a:rPr>
              <a:t>https://www.rstudio.com/wp-content/uploads/2015/03/ggplot2-cheatsheet.pdf</a:t>
            </a:r>
            <a:r>
              <a:rPr lang="en-US" dirty="0"/>
              <a:t> </a:t>
            </a:r>
            <a:r>
              <a:rPr lang="en-US" sz="2100" b="1" dirty="0">
                <a:solidFill>
                  <a:srgbClr val="419908"/>
                </a:solidFill>
              </a:rPr>
              <a:t>(FREE)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 Graphics Cookbook (~$35 for hard-copy book or ~$18 for </a:t>
            </a:r>
            <a:r>
              <a:rPr lang="en-US" dirty="0" err="1">
                <a:solidFill>
                  <a:srgbClr val="000000"/>
                </a:solidFill>
              </a:rPr>
              <a:t>ebook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24C28-6099-8B49-AA0E-0ECE40F7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D1133-F851-8A43-99A0-CC6F3566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612" y="288616"/>
            <a:ext cx="3072595" cy="2374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A5604-AB8F-1C4C-B4E8-8652435C9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342" y="2680705"/>
            <a:ext cx="1818367" cy="2381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1CF7F-7DED-4347-911C-75C3A2631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703" y="2821454"/>
            <a:ext cx="2464972" cy="64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1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310397"/>
            <a:ext cx="6172200" cy="742950"/>
          </a:xfrm>
        </p:spPr>
        <p:txBody>
          <a:bodyPr/>
          <a:lstStyle/>
          <a:p>
            <a:pPr algn="ctr"/>
            <a:r>
              <a:rPr lang="en-US" sz="4050" dirty="0">
                <a:latin typeface="Arial" charset="0"/>
                <a:ea typeface="Arial" charset="0"/>
                <a:cs typeface="Arial" charset="0"/>
              </a:rPr>
              <a:t>ACKNOWLEDGEMENTS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0772" y="1203679"/>
            <a:ext cx="3565460" cy="32635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Dr. David Hein</a:t>
            </a:r>
            <a:endParaRPr lang="en-US" u="sng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Patrick Trainor, MS, MA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 and </a:t>
            </a:r>
            <a:r>
              <a:rPr lang="en-US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Developers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</a:rPr>
              <a:t>R-Ladies Global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u="sng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Funding and Support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United States Public Health Service grant T32-ES011564</a:t>
            </a:r>
            <a:endParaRPr lang="en-US" dirty="0">
              <a:solidFill>
                <a:srgbClr val="000000"/>
              </a:solidFill>
            </a:endParaRPr>
          </a:p>
          <a:p>
            <a:pPr>
              <a:buNone/>
            </a:pPr>
            <a:endParaRPr lang="en-US" dirty="0">
              <a:solidFill>
                <a:srgbClr val="000000"/>
              </a:solidFill>
            </a:endParaRPr>
          </a:p>
          <a:p>
            <a:pPr>
              <a:buNone/>
            </a:pPr>
            <a:endParaRPr lang="en-US" sz="135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4274D-FF79-0E4B-BB42-D2162759C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026" y="1221380"/>
            <a:ext cx="2057400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4CDBA8-DFB9-3747-BD25-1445B8142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980" y="3446814"/>
            <a:ext cx="2955480" cy="12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40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1999" y="2851325"/>
            <a:ext cx="5793545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Using Markdown to make repetitive reporting a breeze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</a:t>
            </a:r>
            <a:r>
              <a:rPr lang="en-US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Louisville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9948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April Schweinhart, PhD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>
                <a:solidFill>
                  <a:srgbClr val="000000"/>
                </a:solidFill>
              </a:rPr>
              <a:t>Associate Research Scientist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>
                <a:solidFill>
                  <a:srgbClr val="000000"/>
                </a:solidFill>
              </a:rPr>
              <a:t>Pacific Institute for Research and Evaluation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>
                <a:solidFill>
                  <a:srgbClr val="000000"/>
                </a:solidFill>
              </a:rPr>
              <a:t>aschweinhart@pire.org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B31D91-1C3B-4543-BB61-7A9BD98C2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749" y="4058970"/>
            <a:ext cx="1857375" cy="51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29801-BC69-48B1-9E60-7A28962B4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22" t="16273" r="12393" b="14257"/>
          <a:stretch/>
        </p:blipFill>
        <p:spPr>
          <a:xfrm>
            <a:off x="373359" y="1674054"/>
            <a:ext cx="1835267" cy="17860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870689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59CFB-2E47-490C-BAD4-DFC6FF540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37095" y="1586325"/>
            <a:ext cx="3526430" cy="3148500"/>
          </a:xfrm>
        </p:spPr>
        <p:txBody>
          <a:bodyPr/>
          <a:lstStyle/>
          <a:p>
            <a:r>
              <a:rPr lang="en-US" sz="3600" dirty="0"/>
              <a:t>Why</a:t>
            </a:r>
          </a:p>
          <a:p>
            <a:r>
              <a:rPr lang="en-US" sz="3600" dirty="0"/>
              <a:t>What</a:t>
            </a:r>
          </a:p>
          <a:p>
            <a:r>
              <a:rPr lang="en-US" sz="3600" dirty="0"/>
              <a:t>How</a:t>
            </a:r>
          </a:p>
          <a:p>
            <a:r>
              <a:rPr lang="en-US" sz="3600" dirty="0"/>
              <a:t>Any questions?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AB86C4A6-EAA2-42AA-85EF-F4C0B04A1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121" y="2085729"/>
            <a:ext cx="2187785" cy="12895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5731653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88398A"/>
                </a:solidFill>
              </a:rPr>
              <a:t>Why use Markdown?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786597"/>
            <a:ext cx="7741557" cy="29682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73430" indent="-386715" defTabSz="508254">
              <a:spcBef>
                <a:spcPts val="600"/>
              </a:spcBef>
              <a:defRPr sz="2958"/>
            </a:pPr>
            <a:r>
              <a:rPr lang="en-US" sz="2000" dirty="0"/>
              <a:t>1) </a:t>
            </a:r>
            <a:r>
              <a:rPr lang="en-US" sz="2000" dirty="0">
                <a:solidFill>
                  <a:srgbClr val="88398A"/>
                </a:solidFill>
              </a:rPr>
              <a:t>Organization</a:t>
            </a:r>
            <a:r>
              <a:rPr lang="en-US" sz="2000" dirty="0"/>
              <a:t>: Everything in one spot, forever</a:t>
            </a:r>
          </a:p>
          <a:p>
            <a:pPr marL="773430" indent="-386715" defTabSz="508254">
              <a:spcBef>
                <a:spcPts val="600"/>
              </a:spcBef>
              <a:defRPr sz="2958"/>
            </a:pPr>
            <a:r>
              <a:rPr lang="en-US" sz="2000" dirty="0"/>
              <a:t>2) </a:t>
            </a:r>
            <a:r>
              <a:rPr lang="en-US" sz="2000" dirty="0">
                <a:solidFill>
                  <a:srgbClr val="88398A"/>
                </a:solidFill>
              </a:rPr>
              <a:t>Link to the Past</a:t>
            </a:r>
            <a:r>
              <a:rPr lang="en-US" sz="2000" dirty="0"/>
              <a:t>: The analysis code is right there with the report, connected to the data itself. </a:t>
            </a:r>
          </a:p>
          <a:p>
            <a:pPr marL="773430" indent="-386715" defTabSz="508254">
              <a:spcBef>
                <a:spcPts val="600"/>
              </a:spcBef>
              <a:defRPr sz="2958"/>
            </a:pPr>
            <a:r>
              <a:rPr lang="en-US" sz="2000" dirty="0"/>
              <a:t>3) </a:t>
            </a:r>
            <a:r>
              <a:rPr lang="en-US" sz="2000" dirty="0">
                <a:solidFill>
                  <a:srgbClr val="88398A"/>
                </a:solidFill>
              </a:rPr>
              <a:t>Reproducible Reporting</a:t>
            </a:r>
            <a:r>
              <a:rPr lang="en-US" sz="2000" dirty="0"/>
              <a:t>: Want to know what numbers went into that chart or model? The code is right there.</a:t>
            </a:r>
          </a:p>
          <a:p>
            <a:pPr marL="773430" indent="-386715" defTabSz="508254">
              <a:spcBef>
                <a:spcPts val="600"/>
              </a:spcBef>
              <a:defRPr sz="2958"/>
            </a:pPr>
            <a:r>
              <a:rPr lang="en-US" sz="2000" dirty="0"/>
              <a:t>4) </a:t>
            </a:r>
            <a:r>
              <a:rPr lang="en-US" sz="2000" dirty="0">
                <a:solidFill>
                  <a:srgbClr val="88398A"/>
                </a:solidFill>
              </a:rPr>
              <a:t>Push Button Updates: </a:t>
            </a:r>
            <a:r>
              <a:rPr lang="en-US" sz="2000" dirty="0"/>
              <a:t>You finish the 15 page report, you find 100 more rows of data. Your entire report gets updated by </a:t>
            </a:r>
            <a:r>
              <a:rPr lang="en-US" sz="2000" dirty="0">
                <a:solidFill>
                  <a:schemeClr val="tx1"/>
                </a:solidFill>
              </a:rPr>
              <a:t>pushing a button!</a:t>
            </a:r>
          </a:p>
        </p:txBody>
      </p:sp>
    </p:spTree>
    <p:extLst>
      <p:ext uri="{BB962C8B-B14F-4D97-AF65-F5344CB8AC3E}">
        <p14:creationId xmlns:p14="http://schemas.microsoft.com/office/powerpoint/2010/main" val="19329526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Presentations: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997500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dirty="0"/>
              <a:t>Sam Carlisle: Using R Statistical Computing for Breast Cancer Research</a:t>
            </a:r>
          </a:p>
          <a:p>
            <a:pPr marL="228600" lvl="0">
              <a:buNone/>
            </a:pPr>
            <a:endParaRPr lang="en" dirty="0"/>
          </a:p>
          <a:p>
            <a:pPr marL="457200" lvl="0" indent="-228600"/>
            <a:r>
              <a:rPr lang="en-US" dirty="0"/>
              <a:t>April </a:t>
            </a:r>
            <a:r>
              <a:rPr lang="en-US" dirty="0" err="1"/>
              <a:t>Schweinhart</a:t>
            </a:r>
            <a:r>
              <a:rPr lang="en" dirty="0"/>
              <a:t>: </a:t>
            </a:r>
            <a:r>
              <a:rPr lang="en-US" dirty="0"/>
              <a:t>Using Markdown to make repetitive reporting a breeze</a:t>
            </a:r>
            <a:endParaRPr lang="en" dirty="0"/>
          </a:p>
        </p:txBody>
      </p:sp>
      <p:sp>
        <p:nvSpPr>
          <p:cNvPr id="4" name="Shape 110">
            <a:extLst>
              <a:ext uri="{FF2B5EF4-FFF2-40B4-BE49-F238E27FC236}">
                <a16:creationId xmlns:a16="http://schemas.microsoft.com/office/drawing/2014/main" id="{3049AD95-A02D-4CA7-8FB7-AF80AFDBF165}"/>
              </a:ext>
            </a:extLst>
          </p:cNvPr>
          <p:cNvSpPr txBox="1">
            <a:spLocks/>
          </p:cNvSpPr>
          <p:nvPr/>
        </p:nvSpPr>
        <p:spPr>
          <a:xfrm>
            <a:off x="692024" y="2571750"/>
            <a:ext cx="3879975" cy="6436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/>
              <a:t>A special thanks to:</a:t>
            </a:r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04C8D5-5579-43E0-95A2-ED2C7D640226}"/>
              </a:ext>
            </a:extLst>
          </p:cNvPr>
          <p:cNvSpPr/>
          <p:nvPr/>
        </p:nvSpPr>
        <p:spPr>
          <a:xfrm>
            <a:off x="692023" y="32153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228600"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-US" sz="1800" dirty="0">
                <a:solidFill>
                  <a:srgbClr val="181818"/>
                </a:solidFill>
                <a:latin typeface="Helvetica Neue"/>
                <a:sym typeface="Helvetica Neue"/>
              </a:rPr>
              <a:t>Heine Bros Coffee </a:t>
            </a:r>
          </a:p>
          <a:p>
            <a:pPr marL="457200" lvl="0" indent="-228600"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-US" sz="1800" dirty="0">
                <a:solidFill>
                  <a:srgbClr val="181818"/>
                </a:solidFill>
                <a:latin typeface="Helvetica Neue"/>
                <a:sym typeface="Helvetica Neue"/>
              </a:rPr>
              <a:t>Crescent Hill Library </a:t>
            </a:r>
            <a:endParaRPr lang="en" sz="1800" dirty="0">
              <a:solidFill>
                <a:srgbClr val="181818"/>
              </a:solidFill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2680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274320" y="1902701"/>
            <a:ext cx="8689557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 dirty="0">
                <a:solidFill>
                  <a:srgbClr val="88398A"/>
                </a:solidFill>
              </a:rPr>
              <a:t>Transferability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4D4F631-1863-4389-90DF-1075EBAF5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216" y="3401638"/>
            <a:ext cx="1566472" cy="1528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9E8D5BAB-FC5E-47DE-B003-213273446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1791" y="3230013"/>
            <a:ext cx="1827362" cy="1827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D35D4D2A-5DE3-4A7A-84FE-CD401A9BB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2376" y="256398"/>
            <a:ext cx="1827362" cy="1827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389A68A2-2523-47C8-B7F2-15D099D83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02344" y="256399"/>
            <a:ext cx="1827362" cy="1827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E571B40-3725-4083-A3F4-62C89BD5B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39139" y="3401638"/>
            <a:ext cx="2426160" cy="1512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B7015A36-F627-4AB8-8C31-3BA5D98EB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6903" y="613153"/>
            <a:ext cx="2187785" cy="12895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5212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0E940-B4EB-4722-8C86-F17D32A2C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pic>
        <p:nvPicPr>
          <p:cNvPr id="4" name="Image" descr="Image">
            <a:hlinkClick r:id="rId2"/>
            <a:extLst>
              <a:ext uri="{FF2B5EF4-FFF2-40B4-BE49-F238E27FC236}">
                <a16:creationId xmlns:a16="http://schemas.microsoft.com/office/drawing/2014/main" id="{70AAECE0-EB73-4479-91F1-3AFFE95E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288" y="2022952"/>
            <a:ext cx="4377547" cy="24493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69913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8708-C15A-46B0-8376-3434C907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3514215" cy="857400"/>
          </a:xfrm>
        </p:spPr>
        <p:txBody>
          <a:bodyPr/>
          <a:lstStyle/>
          <a:p>
            <a:r>
              <a:rPr lang="en-US" dirty="0">
                <a:solidFill>
                  <a:srgbClr val="88398A"/>
                </a:solidFill>
              </a:rPr>
              <a:t>Wait but…What is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802BD-97D1-4564-BFF4-AA207B6E1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package! </a:t>
            </a:r>
            <a:r>
              <a:rPr lang="en-US" dirty="0" err="1">
                <a:solidFill>
                  <a:srgbClr val="88398A"/>
                </a:solidFill>
              </a:rPr>
              <a:t>install.packages</a:t>
            </a:r>
            <a:r>
              <a:rPr lang="en-US" dirty="0">
                <a:solidFill>
                  <a:srgbClr val="88398A"/>
                </a:solidFill>
              </a:rPr>
              <a:t>(“</a:t>
            </a:r>
            <a:r>
              <a:rPr lang="en-US" dirty="0" err="1">
                <a:solidFill>
                  <a:srgbClr val="88398A"/>
                </a:solidFill>
              </a:rPr>
              <a:t>rmarkdown</a:t>
            </a:r>
            <a:r>
              <a:rPr lang="en-US" dirty="0">
                <a:solidFill>
                  <a:srgbClr val="88398A"/>
                </a:solidFill>
              </a:rPr>
              <a:t>”)</a:t>
            </a:r>
          </a:p>
          <a:p>
            <a:r>
              <a:rPr lang="en-US" dirty="0"/>
              <a:t>R markdown combines plain text writing of markdown with R code in one document - an r markdown file (.</a:t>
            </a:r>
            <a:r>
              <a:rPr lang="en-US" dirty="0" err="1"/>
              <a:t>rmd</a:t>
            </a:r>
            <a:r>
              <a:rPr lang="en-US" dirty="0"/>
              <a:t>)</a:t>
            </a:r>
          </a:p>
          <a:p>
            <a:pPr marL="182880" lvl="1">
              <a:tabLst>
                <a:tab pos="182880" algn="l"/>
              </a:tabLst>
            </a:pPr>
            <a:r>
              <a:rPr lang="en-US" dirty="0"/>
              <a:t>Your file is all in one:</a:t>
            </a:r>
          </a:p>
          <a:p>
            <a:pPr marL="274320"/>
            <a:r>
              <a:rPr lang="en-US" dirty="0">
                <a:solidFill>
                  <a:schemeClr val="tx1"/>
                </a:solidFill>
              </a:rPr>
              <a:t>Links to data</a:t>
            </a:r>
          </a:p>
          <a:p>
            <a:pPr marL="457200" lvl="2"/>
            <a:r>
              <a:rPr lang="en-US" dirty="0">
                <a:solidFill>
                  <a:srgbClr val="88398A"/>
                </a:solidFill>
              </a:rPr>
              <a:t>Analysis</a:t>
            </a:r>
          </a:p>
          <a:p>
            <a:pPr marL="457200" lvl="2"/>
            <a:r>
              <a:rPr lang="en-US" dirty="0">
                <a:solidFill>
                  <a:srgbClr val="88398A"/>
                </a:solidFill>
              </a:rPr>
              <a:t>Text</a:t>
            </a:r>
          </a:p>
          <a:p>
            <a:pPr marL="457200" lvl="2"/>
            <a:r>
              <a:rPr lang="en-US" dirty="0">
                <a:solidFill>
                  <a:srgbClr val="88398A"/>
                </a:solidFill>
              </a:rPr>
              <a:t>Visuals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6AC79D-948E-40E1-AE96-7BC352AA1301}"/>
              </a:ext>
            </a:extLst>
          </p:cNvPr>
          <p:cNvGrpSpPr/>
          <p:nvPr/>
        </p:nvGrpSpPr>
        <p:grpSpPr>
          <a:xfrm>
            <a:off x="5620043" y="2440745"/>
            <a:ext cx="2695126" cy="2595342"/>
            <a:chOff x="5620043" y="2440745"/>
            <a:chExt cx="2695126" cy="2595342"/>
          </a:xfrm>
        </p:grpSpPr>
        <p:pic>
          <p:nvPicPr>
            <p:cNvPr id="1026" name="Picture 2" descr="Image result for mind blown">
              <a:extLst>
                <a:ext uri="{FF2B5EF4-FFF2-40B4-BE49-F238E27FC236}">
                  <a16:creationId xmlns:a16="http://schemas.microsoft.com/office/drawing/2014/main" id="{5BC4A3BC-AE4D-43A7-87DF-304CC4E4E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043" y="2440745"/>
              <a:ext cx="2595342" cy="2595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3A003B-F960-472D-BA52-3356D17A9939}"/>
                </a:ext>
              </a:extLst>
            </p:cNvPr>
            <p:cNvSpPr txBox="1"/>
            <p:nvPr/>
          </p:nvSpPr>
          <p:spPr>
            <a:xfrm>
              <a:off x="6001033" y="4416757"/>
              <a:ext cx="231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chemeClr val="bg1">
                      <a:lumMod val="50000"/>
                    </a:schemeClr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MIND = BLOWN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501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</a:t>
            </a:r>
            <a:r>
              <a:rPr lang="en-US" dirty="0"/>
              <a:t>n r markdown file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5" y="1722625"/>
            <a:ext cx="2482800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dk1"/>
                </a:solidFill>
              </a:rPr>
              <a:t>New button!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0565EA-AD0A-4E8E-86CC-A5398A99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214" r="53824" b="5052"/>
          <a:stretch/>
        </p:blipFill>
        <p:spPr>
          <a:xfrm>
            <a:off x="70340" y="14068"/>
            <a:ext cx="4868088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9D978D-D28D-4CE8-AC77-DF34CAE3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592" y="2358193"/>
            <a:ext cx="1897465" cy="96598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7642CAE-EF89-4630-9F40-CFBDB6985961}"/>
              </a:ext>
            </a:extLst>
          </p:cNvPr>
          <p:cNvCxnSpPr/>
          <p:nvPr/>
        </p:nvCxnSpPr>
        <p:spPr>
          <a:xfrm flipH="1" flipV="1">
            <a:off x="1709225" y="422500"/>
            <a:ext cx="3229203" cy="1441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011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2FE1-0D89-43DB-AEC0-D6EA3ADFD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.</a:t>
            </a:r>
            <a:r>
              <a:rPr lang="en-US" dirty="0" err="1"/>
              <a:t>rmd</a:t>
            </a:r>
            <a:r>
              <a:rPr lang="en-US" dirty="0"/>
              <a:t>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FCAF0-FA5A-4AEC-93EF-2CDC83C04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5" t="8214" r="6230" b="25196"/>
          <a:stretch/>
        </p:blipFill>
        <p:spPr>
          <a:xfrm>
            <a:off x="260251" y="1364306"/>
            <a:ext cx="8447649" cy="342501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5CE13E9-3952-4A86-9F33-B51FE79DA43D}"/>
              </a:ext>
            </a:extLst>
          </p:cNvPr>
          <p:cNvSpPr/>
          <p:nvPr/>
        </p:nvSpPr>
        <p:spPr>
          <a:xfrm>
            <a:off x="147710" y="1589649"/>
            <a:ext cx="1920240" cy="5767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906709-41DC-4476-A95E-1A592729EFF0}"/>
              </a:ext>
            </a:extLst>
          </p:cNvPr>
          <p:cNvSpPr/>
          <p:nvPr/>
        </p:nvSpPr>
        <p:spPr>
          <a:xfrm>
            <a:off x="260251" y="2177105"/>
            <a:ext cx="2260210" cy="429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F4BA4C-8AB4-4E88-953D-A70E82E5F95B}"/>
              </a:ext>
            </a:extLst>
          </p:cNvPr>
          <p:cNvSpPr/>
          <p:nvPr/>
        </p:nvSpPr>
        <p:spPr>
          <a:xfrm>
            <a:off x="147710" y="2617110"/>
            <a:ext cx="8736038" cy="7169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E8CFF5-7B28-4D9C-BECC-FB6B7F68B594}"/>
              </a:ext>
            </a:extLst>
          </p:cNvPr>
          <p:cNvSpPr/>
          <p:nvPr/>
        </p:nvSpPr>
        <p:spPr>
          <a:xfrm>
            <a:off x="147710" y="3284805"/>
            <a:ext cx="1202788" cy="3938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C6EDA4-58D4-412C-8A8C-8467B083AA59}"/>
              </a:ext>
            </a:extLst>
          </p:cNvPr>
          <p:cNvSpPr/>
          <p:nvPr/>
        </p:nvSpPr>
        <p:spPr>
          <a:xfrm>
            <a:off x="328245" y="4001738"/>
            <a:ext cx="1641232" cy="407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044374-6D74-4E83-B09C-DDFB8AFD620F}"/>
              </a:ext>
            </a:extLst>
          </p:cNvPr>
          <p:cNvSpPr/>
          <p:nvPr/>
        </p:nvSpPr>
        <p:spPr>
          <a:xfrm>
            <a:off x="844425" y="990564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/>
              <a:t>File -&gt; new -&gt; r markdown file</a:t>
            </a:r>
          </a:p>
        </p:txBody>
      </p:sp>
    </p:spTree>
    <p:extLst>
      <p:ext uri="{BB962C8B-B14F-4D97-AF65-F5344CB8AC3E}">
        <p14:creationId xmlns:p14="http://schemas.microsoft.com/office/powerpoint/2010/main" val="4285595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EBB2-1EA7-4D48-83B1-7E35ED43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code – text!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05735-25EA-48AB-8937-9A67E345B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" t="17721" r="8692" b="9467"/>
          <a:stretch/>
        </p:blipFill>
        <p:spPr>
          <a:xfrm>
            <a:off x="140677" y="1026942"/>
            <a:ext cx="8464566" cy="38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63433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7F99-9685-4AF6-BAFB-FC3C88DA7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Formatting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836624E7-5FF5-499F-ADF9-12B354DC4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602" y="1160585"/>
            <a:ext cx="2496614" cy="3544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BC1BBB-B1F0-4074-A80C-4C11E0D1C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46" t="19966" r="30230" b="8518"/>
          <a:stretch/>
        </p:blipFill>
        <p:spPr>
          <a:xfrm>
            <a:off x="4071225" y="1026942"/>
            <a:ext cx="3924886" cy="367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426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AAD5-66D2-4DAA-AF53-01F42E85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Knitted markdown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FD508-1725-4BDA-B562-87055F7FE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" t="17721" r="56241" b="34944"/>
          <a:stretch/>
        </p:blipFill>
        <p:spPr>
          <a:xfrm>
            <a:off x="742819" y="1645920"/>
            <a:ext cx="4030394" cy="2482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9CBD0B-8293-45DF-B282-CE6B36F12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7" t="8214" r="35748" b="38967"/>
          <a:stretch/>
        </p:blipFill>
        <p:spPr>
          <a:xfrm>
            <a:off x="4773213" y="1529044"/>
            <a:ext cx="2714400" cy="27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36537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3C8106-0A53-4A44-B366-B78CEC0F6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229" y="2286000"/>
            <a:ext cx="3947159" cy="25808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A2668D-A9FA-4B1D-9334-BBCF1F8E8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Knitted markdown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26DA8-6A95-4627-B8E4-FA18D7BA8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357" b="28265"/>
          <a:stretch/>
        </p:blipFill>
        <p:spPr>
          <a:xfrm>
            <a:off x="1962806" y="1610751"/>
            <a:ext cx="4866005" cy="4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7412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274320" y="1902701"/>
            <a:ext cx="8689557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 dirty="0">
                <a:solidFill>
                  <a:srgbClr val="88398A"/>
                </a:solidFill>
              </a:rPr>
              <a:t>Transferability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4D4F631-1863-4389-90DF-1075EBAF5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216" y="3401638"/>
            <a:ext cx="1566472" cy="1528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9E8D5BAB-FC5E-47DE-B003-213273446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1791" y="3230013"/>
            <a:ext cx="1827362" cy="1827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D35D4D2A-5DE3-4A7A-84FE-CD401A9BB6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2376" y="256398"/>
            <a:ext cx="1827362" cy="1827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389A68A2-2523-47C8-B7F2-15D099D83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02344" y="256399"/>
            <a:ext cx="1827362" cy="1827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8E571B40-3725-4083-A3F4-62C89BD5B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39139" y="3401638"/>
            <a:ext cx="2426160" cy="1512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B7015A36-F627-4AB8-8C31-3BA5D98EB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6903" y="613153"/>
            <a:ext cx="2187785" cy="12895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473269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875" y="626017"/>
            <a:ext cx="4511537" cy="1445419"/>
          </a:xfrm>
        </p:spPr>
        <p:txBody>
          <a:bodyPr/>
          <a:lstStyle/>
          <a:p>
            <a:pPr algn="ctr"/>
            <a:r>
              <a:rPr lang="en-US" sz="3300" cap="none" dirty="0"/>
              <a:t>Using R Statistical Computing for Breast Cancer Research</a:t>
            </a:r>
            <a:endParaRPr lang="en-US" sz="21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79670" y="3661477"/>
            <a:ext cx="2778827" cy="35143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Samantha Carlisle, 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3AFEE-B9D9-5645-9C9A-B01941100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55" b="6683"/>
          <a:stretch/>
        </p:blipFill>
        <p:spPr bwMode="auto">
          <a:xfrm>
            <a:off x="1703430" y="2590548"/>
            <a:ext cx="2258970" cy="252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9537A47B-6B2A-424D-8C15-5A9382EF3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1810" y="4889919"/>
            <a:ext cx="1576816" cy="25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750" b="1" dirty="0">
                <a:latin typeface="Arial" panose="020B0604020202020204" pitchFamily="34" charset="0"/>
              </a:rPr>
              <a:t>Adapted from Hong Wu et al. J. Biol. Chem. 2007;282:30189-30197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96421-E115-C042-968E-A953CFA6B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621" y="3837195"/>
            <a:ext cx="2937718" cy="1276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432CA-5CD0-5549-8BD3-01EE8EB1C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529" y="338948"/>
            <a:ext cx="2170968" cy="21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50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CB169C-0DC0-442A-B9F9-784F0D5B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9615" b="63350"/>
          <a:stretch/>
        </p:blipFill>
        <p:spPr>
          <a:xfrm>
            <a:off x="2515310" y="1064339"/>
            <a:ext cx="3375619" cy="34138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3443E4-5C1B-45B0-91FE-2FB6D8820A84}"/>
              </a:ext>
            </a:extLst>
          </p:cNvPr>
          <p:cNvSpPr txBox="1">
            <a:spLocks/>
          </p:cNvSpPr>
          <p:nvPr/>
        </p:nvSpPr>
        <p:spPr>
          <a:xfrm>
            <a:off x="844424" y="422500"/>
            <a:ext cx="6168375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b="1" dirty="0">
                <a:solidFill>
                  <a:srgbClr val="88398A"/>
                </a:solidFill>
                <a:latin typeface="Helvetica Neue" panose="020B0604020202020204" charset="0"/>
              </a:rPr>
              <a:t>Knit to different options instantly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0620D-8E19-4A7E-9744-32E97EEF5D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46" t="19966" r="30230" b="37848"/>
          <a:stretch/>
        </p:blipFill>
        <p:spPr>
          <a:xfrm>
            <a:off x="1210282" y="990190"/>
            <a:ext cx="6443261" cy="3562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A6DDB-9E0E-44CD-A8F4-4DCF59BC15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07" t="8214" r="26087" b="38967"/>
          <a:stretch/>
        </p:blipFill>
        <p:spPr>
          <a:xfrm>
            <a:off x="935502" y="868266"/>
            <a:ext cx="6783064" cy="409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8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C86B-78D1-4ED0-B854-063F2DD8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8398A"/>
                </a:solidFill>
              </a:rPr>
              <a:t>In-line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D2E0F-7915-419E-B71E-0ED050D9C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3075" y="1291421"/>
            <a:ext cx="5971500" cy="3148500"/>
          </a:xfrm>
        </p:spPr>
        <p:txBody>
          <a:bodyPr/>
          <a:lstStyle/>
          <a:p>
            <a:r>
              <a:rPr lang="en-US" dirty="0"/>
              <a:t>Best feature of R Markdown for repetitive reporting </a:t>
            </a:r>
          </a:p>
          <a:p>
            <a:r>
              <a:rPr lang="en-US" dirty="0"/>
              <a:t>Calculate numbers/results in real time instead of typing them, and these outputs will update if your data ever change!</a:t>
            </a:r>
          </a:p>
          <a:p>
            <a:r>
              <a:rPr lang="en-US" dirty="0"/>
              <a:t>In any text section, use `r ` to write inline R code. The code goes after the “r”</a:t>
            </a:r>
          </a:p>
          <a:p>
            <a:r>
              <a:rPr lang="en-US" dirty="0"/>
              <a:t>Ability to preview as you go or knit drafts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E1E8A3C-CB6D-4985-A591-363C488FF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00" y="3810989"/>
            <a:ext cx="4152450" cy="69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02CCE8D-BF05-4F86-8654-FA33126CA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4552" y="3910683"/>
            <a:ext cx="3016811" cy="49413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Arrow">
            <a:extLst>
              <a:ext uri="{FF2B5EF4-FFF2-40B4-BE49-F238E27FC236}">
                <a16:creationId xmlns:a16="http://schemas.microsoft.com/office/drawing/2014/main" id="{6A6CA914-178E-4029-B17F-32C943C46577}"/>
              </a:ext>
            </a:extLst>
          </p:cNvPr>
          <p:cNvSpPr/>
          <p:nvPr/>
        </p:nvSpPr>
        <p:spPr>
          <a:xfrm>
            <a:off x="4715433" y="3968453"/>
            <a:ext cx="740184" cy="378592"/>
          </a:xfrm>
          <a:prstGeom prst="rightArrow">
            <a:avLst>
              <a:gd name="adj1" fmla="val 32000"/>
              <a:gd name="adj2" fmla="val 125126"/>
            </a:avLst>
          </a:prstGeom>
          <a:solidFill>
            <a:srgbClr val="88398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2392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75B45-AE69-4B6F-9C38-C79B61BE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8398A"/>
                </a:solidFill>
              </a:rPr>
              <a:t>More advanced knitting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686E5-54B3-431E-9ADD-44E76104B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4" y="1361242"/>
            <a:ext cx="6981901" cy="3148500"/>
          </a:xfrm>
        </p:spPr>
        <p:txBody>
          <a:bodyPr/>
          <a:lstStyle/>
          <a:p>
            <a:r>
              <a:rPr lang="en-US" dirty="0"/>
              <a:t>HTML document: readable in a browser, sharable with a link.</a:t>
            </a:r>
          </a:p>
          <a:p>
            <a:r>
              <a:rPr lang="en-US" dirty="0"/>
              <a:t>Knitting to PDF requires an installation of </a:t>
            </a:r>
            <a:r>
              <a:rPr lang="en-US" dirty="0" err="1">
                <a:solidFill>
                  <a:srgbClr val="88398A"/>
                </a:solidFill>
              </a:rPr>
              <a:t>PanTex</a:t>
            </a:r>
            <a:r>
              <a:rPr lang="en-US" dirty="0"/>
              <a:t>, (large download- but you only need to get it once).</a:t>
            </a:r>
          </a:p>
          <a:p>
            <a:r>
              <a:rPr lang="en-US" dirty="0"/>
              <a:t>Changing to a dashboard, slideshow, or other content requires a bit more work than just clicking “knit”.</a:t>
            </a:r>
          </a:p>
          <a:p>
            <a:r>
              <a:rPr lang="en-US" dirty="0" err="1">
                <a:solidFill>
                  <a:srgbClr val="88398A"/>
                </a:solidFill>
              </a:rPr>
              <a:t>Flexdashboard</a:t>
            </a:r>
            <a:r>
              <a:rPr lang="en-US" dirty="0">
                <a:solidFill>
                  <a:srgbClr val="88398A"/>
                </a:solidFill>
              </a:rPr>
              <a:t> </a:t>
            </a:r>
            <a:r>
              <a:rPr lang="en-US" dirty="0"/>
              <a:t>is a package that lets you use Markdown to make dashboards with shiny functionality.</a:t>
            </a:r>
          </a:p>
          <a:p>
            <a:pPr marL="274320"/>
            <a:r>
              <a:rPr lang="en-US" dirty="0">
                <a:solidFill>
                  <a:srgbClr val="88398A"/>
                </a:solidFill>
              </a:rPr>
              <a:t>http://rmarkdown.rstudio.com/flexdashboard/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EB26D-3099-43BC-85CE-9B383C9D9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0" t="8214" r="20846" b="7692"/>
          <a:stretch/>
        </p:blipFill>
        <p:spPr>
          <a:xfrm>
            <a:off x="1005840" y="422500"/>
            <a:ext cx="6231988" cy="43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418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Easy as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00"/>
                </a:solidFill>
              </a:rPr>
              <a:t>1 2 3 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3" name="Shape 193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Write analysis code</a:t>
            </a:r>
            <a:endParaRPr lang="en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34900" y="2677825"/>
            <a:ext cx="146862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Write text of report with in-line code for changing pieces</a:t>
            </a:r>
            <a:endParaRPr lang="en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6790350" y="2677825"/>
            <a:ext cx="1235268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Knit!</a:t>
            </a:r>
            <a:endParaRPr lang="en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AC703-4F20-4A89-AD11-4469DD57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31" y="1349146"/>
            <a:ext cx="2265936" cy="1037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1BB68A-C69E-4FA8-9C33-1D2E04B23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047" y="864059"/>
            <a:ext cx="2500165" cy="1522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881BE-1B1D-4C5B-B24F-AF672C9E2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15" t="8470"/>
          <a:stretch/>
        </p:blipFill>
        <p:spPr>
          <a:xfrm>
            <a:off x="6225691" y="752622"/>
            <a:ext cx="1666283" cy="15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34411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7697-2CBD-4E63-B2EC-68476FE9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48C61E-4B90-49D2-A17C-0D17C54645A2}"/>
              </a:ext>
            </a:extLst>
          </p:cNvPr>
          <p:cNvSpPr/>
          <p:nvPr/>
        </p:nvSpPr>
        <p:spPr>
          <a:xfrm>
            <a:off x="541606" y="1090715"/>
            <a:ext cx="768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 defTabSz="473201">
              <a:buFont typeface="Wingdings" panose="05000000000000000000" pitchFamily="2" charset="2"/>
              <a:buChar char="§"/>
              <a:defRPr sz="2754"/>
            </a:pPr>
            <a:r>
              <a:rPr lang="en-US" sz="1800" dirty="0"/>
              <a:t>Table of contents</a:t>
            </a:r>
          </a:p>
          <a:p>
            <a:pPr marL="360045" indent="-360045" defTabSz="473201">
              <a:buFont typeface="Wingdings" panose="05000000000000000000" pitchFamily="2" charset="2"/>
              <a:buChar char="§"/>
              <a:defRPr sz="2754"/>
            </a:pPr>
            <a:r>
              <a:rPr lang="en-US" sz="1800" dirty="0"/>
              <a:t>Code folding</a:t>
            </a:r>
          </a:p>
          <a:p>
            <a:pPr marL="548640" indent="-360045" defTabSz="473201">
              <a:buFont typeface="Wingdings" panose="05000000000000000000" pitchFamily="2" charset="2"/>
              <a:buChar char="§"/>
              <a:defRPr sz="2754"/>
            </a:pPr>
            <a:r>
              <a:rPr lang="en-US" sz="1800" u="sng" dirty="0">
                <a:solidFill>
                  <a:srgbClr val="88398A"/>
                </a:solidFill>
              </a:rPr>
              <a:t>https://www.rstudio.com/wp-content/uploads/2015/03/rmarkdown-reference.pdf</a:t>
            </a:r>
            <a:endParaRPr lang="en-US" sz="1800" u="sng" dirty="0">
              <a:solidFill>
                <a:srgbClr val="88398A"/>
              </a:solidFill>
              <a:hlinkClick r:id="rId2"/>
            </a:endParaRPr>
          </a:p>
          <a:p>
            <a:pPr marL="360045" indent="-360045" defTabSz="473201">
              <a:buFont typeface="Wingdings" panose="05000000000000000000" pitchFamily="2" charset="2"/>
              <a:buChar char="§"/>
              <a:defRPr sz="2754"/>
            </a:pPr>
            <a:r>
              <a:rPr lang="en-US" sz="1800" dirty="0"/>
              <a:t>The </a:t>
            </a:r>
            <a:r>
              <a:rPr lang="en-US" sz="1800" dirty="0" err="1"/>
              <a:t>knitr</a:t>
            </a:r>
            <a:r>
              <a:rPr lang="en-US" sz="1800" dirty="0"/>
              <a:t> package has a </a:t>
            </a:r>
            <a:r>
              <a:rPr lang="en-US" sz="1800" dirty="0" err="1"/>
              <a:t>kable</a:t>
            </a:r>
            <a:r>
              <a:rPr lang="en-US" sz="1800" dirty="0"/>
              <a:t>() function that makes nice looking tables for PDF, word, and HTML  output.</a:t>
            </a:r>
          </a:p>
          <a:p>
            <a:pPr marL="360045" indent="-360045" defTabSz="473201">
              <a:buFont typeface="Wingdings" panose="05000000000000000000" pitchFamily="2" charset="2"/>
              <a:buChar char="§"/>
              <a:defRPr sz="2754"/>
            </a:pPr>
            <a:r>
              <a:rPr lang="en-US" sz="1800" dirty="0" err="1"/>
              <a:t>kableExtra</a:t>
            </a:r>
            <a:r>
              <a:rPr lang="en-US" sz="1800" dirty="0"/>
              <a:t> lets you do lots of cool things to </a:t>
            </a:r>
            <a:r>
              <a:rPr lang="en-US" sz="1800" dirty="0" err="1"/>
              <a:t>kable</a:t>
            </a:r>
            <a:r>
              <a:rPr lang="en-US" sz="1800" dirty="0"/>
              <a:t>() tables using pipes!</a:t>
            </a:r>
          </a:p>
          <a:p>
            <a:pPr marL="548640" lvl="4" indent="-360045" defTabSz="473201">
              <a:buFont typeface="Wingdings" panose="05000000000000000000" pitchFamily="2" charset="2"/>
              <a:buChar char="§"/>
              <a:defRPr sz="2754"/>
            </a:pPr>
            <a:r>
              <a:rPr lang="en-US" sz="1800" dirty="0">
                <a:solidFill>
                  <a:srgbClr val="88398A"/>
                </a:solidFill>
              </a:rPr>
              <a:t>https://cran.r-project.org/web/packages/kableExtra/vignettes/awesome_table_in_html.html</a:t>
            </a:r>
          </a:p>
          <a:p>
            <a:pPr marL="360045" indent="-360045" defTabSz="473201">
              <a:buFont typeface="Wingdings" panose="05000000000000000000" pitchFamily="2" charset="2"/>
              <a:buChar char="§"/>
              <a:defRPr sz="2754"/>
            </a:pPr>
            <a:r>
              <a:rPr lang="en-US" sz="1800" dirty="0"/>
              <a:t>Formattable has unique graphical functions for tables</a:t>
            </a:r>
          </a:p>
          <a:p>
            <a:pPr marL="548640" lvl="2" indent="-360045" defTabSz="473201">
              <a:buFont typeface="Wingdings" panose="05000000000000000000" pitchFamily="2" charset="2"/>
              <a:buChar char="§"/>
              <a:defRPr sz="2754"/>
            </a:pPr>
            <a:r>
              <a:rPr lang="en-US" sz="1800" dirty="0">
                <a:solidFill>
                  <a:srgbClr val="88398A"/>
                </a:solidFill>
              </a:rPr>
              <a:t>https://github.com/renkun-ken/formattable</a:t>
            </a:r>
          </a:p>
          <a:p>
            <a:pPr marL="360045" indent="-360045" defTabSz="473201">
              <a:buFont typeface="Arial" panose="020B0604020202020204" pitchFamily="34" charset="0"/>
              <a:buChar char="•"/>
              <a:defRPr sz="2754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0040483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/>
              <a:t>We live in a society exquisitely dependent on science and technology, in which hardly anyone knows anything about science and technology.”</a:t>
            </a:r>
            <a:endParaRPr lang="en" dirty="0"/>
          </a:p>
        </p:txBody>
      </p:sp>
      <p:sp>
        <p:nvSpPr>
          <p:cNvPr id="105" name="Shape 105"/>
          <p:cNvSpPr txBox="1"/>
          <p:nvPr/>
        </p:nvSpPr>
        <p:spPr>
          <a:xfrm>
            <a:off x="1261050" y="3637596"/>
            <a:ext cx="54045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en-U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Carl Sagan</a:t>
            </a:r>
            <a:endParaRPr lang="en" sz="1200" i="1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86834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197118"/>
            <a:ext cx="6172200" cy="742950"/>
          </a:xfrm>
        </p:spPr>
        <p:txBody>
          <a:bodyPr/>
          <a:lstStyle/>
          <a:p>
            <a:r>
              <a:rPr lang="en-US" sz="2700" dirty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450" y="848723"/>
            <a:ext cx="5786994" cy="3622373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>
                <a:solidFill>
                  <a:srgbClr val="000000"/>
                </a:solidFill>
              </a:rPr>
              <a:t>Background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NATs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Breast Cancer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sz="2100" dirty="0">
                <a:solidFill>
                  <a:srgbClr val="000000"/>
                </a:solidFill>
              </a:rPr>
              <a:t>Results &amp; Conclusions</a:t>
            </a:r>
          </a:p>
          <a:p>
            <a:endParaRPr lang="en-US" sz="2100" dirty="0">
              <a:solidFill>
                <a:srgbClr val="000000"/>
              </a:solidFill>
            </a:endParaRPr>
          </a:p>
          <a:p>
            <a:r>
              <a:rPr lang="en-US" sz="2100" dirty="0">
                <a:solidFill>
                  <a:srgbClr val="000000"/>
                </a:solidFill>
              </a:rPr>
              <a:t>Publicly Available Cancer Data</a:t>
            </a:r>
          </a:p>
          <a:p>
            <a:pPr lvl="1"/>
            <a:endParaRPr lang="en-US" sz="2100" dirty="0">
              <a:solidFill>
                <a:srgbClr val="000000"/>
              </a:solidFill>
            </a:endParaRPr>
          </a:p>
          <a:p>
            <a:r>
              <a:rPr lang="en-US" sz="2250" dirty="0">
                <a:solidFill>
                  <a:srgbClr val="000000"/>
                </a:solidFill>
                <a:latin typeface="Lucida Console" panose="020B0609040504020204" pitchFamily="49" charset="0"/>
              </a:rPr>
              <a:t>R Packages Utilized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Accession of Data (</a:t>
            </a:r>
            <a:r>
              <a:rPr lang="en-US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FirebrowseR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lvl="1"/>
            <a:r>
              <a:rPr lang="en-US" sz="1950" dirty="0">
                <a:solidFill>
                  <a:srgbClr val="000000"/>
                </a:solidFill>
                <a:latin typeface="Lucida Console" panose="020B0609040504020204" pitchFamily="49" charset="0"/>
              </a:rPr>
              <a:t>Analysis/Plotting of Data (base R, </a:t>
            </a:r>
            <a:r>
              <a:rPr lang="en-US" sz="19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dplyr</a:t>
            </a:r>
            <a:r>
              <a:rPr lang="en-US" sz="1950" dirty="0">
                <a:solidFill>
                  <a:srgbClr val="000000"/>
                </a:solidFill>
                <a:latin typeface="Lucida Console" panose="020B0609040504020204" pitchFamily="49" charset="0"/>
              </a:rPr>
              <a:t>, </a:t>
            </a:r>
            <a:r>
              <a:rPr lang="en-US" sz="19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tidyr</a:t>
            </a:r>
            <a:r>
              <a:rPr lang="en-US" sz="1950" dirty="0">
                <a:solidFill>
                  <a:srgbClr val="000000"/>
                </a:solidFill>
                <a:latin typeface="Lucida Console" panose="020B0609040504020204" pitchFamily="49" charset="0"/>
              </a:rPr>
              <a:t>, ggplot2, &amp; </a:t>
            </a:r>
            <a:r>
              <a:rPr lang="en-US" sz="19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corrplot</a:t>
            </a:r>
            <a:r>
              <a:rPr lang="en-US" sz="195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Shape 538">
            <a:extLst>
              <a:ext uri="{FF2B5EF4-FFF2-40B4-BE49-F238E27FC236}">
                <a16:creationId xmlns:a16="http://schemas.microsoft.com/office/drawing/2014/main" id="{1FD1107F-A24F-3247-8BE0-18EFE436CA1D}"/>
              </a:ext>
            </a:extLst>
          </p:cNvPr>
          <p:cNvSpPr/>
          <p:nvPr/>
        </p:nvSpPr>
        <p:spPr>
          <a:xfrm>
            <a:off x="6769613" y="4337493"/>
            <a:ext cx="764903" cy="6857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026" y="106046"/>
                </a:moveTo>
                <a:lnTo>
                  <a:pt x="15026" y="106046"/>
                </a:lnTo>
                <a:cubicBezTo>
                  <a:pt x="13524" y="104543"/>
                  <a:pt x="13524" y="104543"/>
                  <a:pt x="13524" y="104543"/>
                </a:cubicBezTo>
                <a:cubicBezTo>
                  <a:pt x="0" y="91019"/>
                  <a:pt x="0" y="68264"/>
                  <a:pt x="13524" y="54525"/>
                </a:cubicBezTo>
                <a:cubicBezTo>
                  <a:pt x="54525" y="13524"/>
                  <a:pt x="54525" y="13524"/>
                  <a:pt x="54525" y="13524"/>
                </a:cubicBezTo>
                <a:cubicBezTo>
                  <a:pt x="68264" y="0"/>
                  <a:pt x="91019" y="0"/>
                  <a:pt x="104543" y="13524"/>
                </a:cubicBezTo>
                <a:cubicBezTo>
                  <a:pt x="106046" y="15026"/>
                  <a:pt x="106046" y="15026"/>
                  <a:pt x="106046" y="15026"/>
                </a:cubicBezTo>
                <a:cubicBezTo>
                  <a:pt x="119785" y="28765"/>
                  <a:pt x="119785" y="51520"/>
                  <a:pt x="106046" y="65044"/>
                </a:cubicBezTo>
                <a:cubicBezTo>
                  <a:pt x="65259" y="106046"/>
                  <a:pt x="65259" y="106046"/>
                  <a:pt x="65259" y="106046"/>
                </a:cubicBezTo>
                <a:cubicBezTo>
                  <a:pt x="51520" y="119785"/>
                  <a:pt x="28765" y="119785"/>
                  <a:pt x="15026" y="106046"/>
                </a:cubicBezTo>
                <a:close/>
                <a:moveTo>
                  <a:pt x="77280" y="77280"/>
                </a:moveTo>
                <a:lnTo>
                  <a:pt x="77280" y="77280"/>
                </a:lnTo>
                <a:cubicBezTo>
                  <a:pt x="42504" y="42289"/>
                  <a:pt x="42504" y="42289"/>
                  <a:pt x="42504" y="42289"/>
                </a:cubicBezTo>
                <a:cubicBezTo>
                  <a:pt x="21252" y="63542"/>
                  <a:pt x="21252" y="63542"/>
                  <a:pt x="21252" y="63542"/>
                </a:cubicBezTo>
                <a:cubicBezTo>
                  <a:pt x="12021" y="72772"/>
                  <a:pt x="12021" y="87799"/>
                  <a:pt x="21252" y="97030"/>
                </a:cubicBezTo>
                <a:cubicBezTo>
                  <a:pt x="22754" y="98533"/>
                  <a:pt x="22754" y="98533"/>
                  <a:pt x="22754" y="98533"/>
                </a:cubicBezTo>
                <a:cubicBezTo>
                  <a:pt x="31771" y="107549"/>
                  <a:pt x="47012" y="107549"/>
                  <a:pt x="56028" y="98533"/>
                </a:cubicBezTo>
                <a:lnTo>
                  <a:pt x="77280" y="77280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23963" tIns="11981" rIns="23963" bIns="11981" anchor="ctr" anchorCtr="0">
            <a:noAutofit/>
          </a:bodyPr>
          <a:lstStyle/>
          <a:p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96">
            <a:extLst>
              <a:ext uri="{FF2B5EF4-FFF2-40B4-BE49-F238E27FC236}">
                <a16:creationId xmlns:a16="http://schemas.microsoft.com/office/drawing/2014/main" id="{F9C29266-4F7F-4A4B-B061-212C1F81A380}"/>
              </a:ext>
            </a:extLst>
          </p:cNvPr>
          <p:cNvSpPr/>
          <p:nvPr/>
        </p:nvSpPr>
        <p:spPr>
          <a:xfrm>
            <a:off x="5204052" y="4328194"/>
            <a:ext cx="647348" cy="7043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64"/>
                </a:moveTo>
                <a:lnTo>
                  <a:pt x="114019" y="119764"/>
                </a:lnTo>
                <a:cubicBezTo>
                  <a:pt x="5581" y="119764"/>
                  <a:pt x="5581" y="119764"/>
                  <a:pt x="5581" y="119764"/>
                </a:cubicBezTo>
                <a:cubicBezTo>
                  <a:pt x="2790" y="119764"/>
                  <a:pt x="0" y="118117"/>
                  <a:pt x="0" y="113176"/>
                </a:cubicBezTo>
                <a:cubicBezTo>
                  <a:pt x="0" y="6588"/>
                  <a:pt x="0" y="6588"/>
                  <a:pt x="0" y="6588"/>
                </a:cubicBezTo>
                <a:cubicBezTo>
                  <a:pt x="0" y="3294"/>
                  <a:pt x="2790" y="0"/>
                  <a:pt x="5581" y="0"/>
                </a:cubicBezTo>
                <a:cubicBezTo>
                  <a:pt x="8372" y="0"/>
                  <a:pt x="11162" y="3294"/>
                  <a:pt x="11162" y="6588"/>
                </a:cubicBezTo>
                <a:cubicBezTo>
                  <a:pt x="11162" y="91529"/>
                  <a:pt x="11162" y="91529"/>
                  <a:pt x="11162" y="91529"/>
                </a:cubicBezTo>
                <a:cubicBezTo>
                  <a:pt x="11162" y="106352"/>
                  <a:pt x="11162" y="106352"/>
                  <a:pt x="11162" y="106352"/>
                </a:cubicBezTo>
                <a:cubicBezTo>
                  <a:pt x="114019" y="106352"/>
                  <a:pt x="114019" y="106352"/>
                  <a:pt x="114019" y="106352"/>
                </a:cubicBezTo>
                <a:cubicBezTo>
                  <a:pt x="118405" y="106352"/>
                  <a:pt x="119800" y="109882"/>
                  <a:pt x="119800" y="113176"/>
                </a:cubicBezTo>
                <a:cubicBezTo>
                  <a:pt x="119800" y="118117"/>
                  <a:pt x="118405" y="119764"/>
                  <a:pt x="114019" y="119764"/>
                </a:cubicBezTo>
                <a:close/>
                <a:moveTo>
                  <a:pt x="101461" y="99764"/>
                </a:moveTo>
                <a:lnTo>
                  <a:pt x="101461" y="99764"/>
                </a:lnTo>
                <a:cubicBezTo>
                  <a:pt x="90099" y="99764"/>
                  <a:pt x="90099" y="99764"/>
                  <a:pt x="90099" y="99764"/>
                </a:cubicBezTo>
                <a:cubicBezTo>
                  <a:pt x="87308" y="99764"/>
                  <a:pt x="84518" y="98117"/>
                  <a:pt x="84518" y="93176"/>
                </a:cubicBezTo>
                <a:cubicBezTo>
                  <a:pt x="84518" y="46588"/>
                  <a:pt x="84518" y="46588"/>
                  <a:pt x="84518" y="46588"/>
                </a:cubicBezTo>
                <a:cubicBezTo>
                  <a:pt x="84518" y="43294"/>
                  <a:pt x="87308" y="40000"/>
                  <a:pt x="90099" y="40000"/>
                </a:cubicBezTo>
                <a:cubicBezTo>
                  <a:pt x="101461" y="40000"/>
                  <a:pt x="101461" y="40000"/>
                  <a:pt x="101461" y="40000"/>
                </a:cubicBezTo>
                <a:cubicBezTo>
                  <a:pt x="104252" y="40000"/>
                  <a:pt x="107043" y="43294"/>
                  <a:pt x="107043" y="46588"/>
                </a:cubicBezTo>
                <a:cubicBezTo>
                  <a:pt x="107043" y="93176"/>
                  <a:pt x="107043" y="93176"/>
                  <a:pt x="107043" y="93176"/>
                </a:cubicBezTo>
                <a:cubicBezTo>
                  <a:pt x="107043" y="98117"/>
                  <a:pt x="104252" y="99764"/>
                  <a:pt x="101461" y="99764"/>
                </a:cubicBezTo>
                <a:close/>
                <a:moveTo>
                  <a:pt x="68970" y="99764"/>
                </a:moveTo>
                <a:lnTo>
                  <a:pt x="68970" y="99764"/>
                </a:lnTo>
                <a:cubicBezTo>
                  <a:pt x="57807" y="99764"/>
                  <a:pt x="57807" y="99764"/>
                  <a:pt x="57807" y="99764"/>
                </a:cubicBezTo>
                <a:cubicBezTo>
                  <a:pt x="55016" y="99764"/>
                  <a:pt x="52026" y="98117"/>
                  <a:pt x="52026" y="93176"/>
                </a:cubicBezTo>
                <a:cubicBezTo>
                  <a:pt x="52026" y="20000"/>
                  <a:pt x="52026" y="20000"/>
                  <a:pt x="52026" y="20000"/>
                </a:cubicBezTo>
                <a:cubicBezTo>
                  <a:pt x="52026" y="16705"/>
                  <a:pt x="55016" y="13411"/>
                  <a:pt x="57807" y="13411"/>
                </a:cubicBezTo>
                <a:cubicBezTo>
                  <a:pt x="68970" y="13411"/>
                  <a:pt x="68970" y="13411"/>
                  <a:pt x="68970" y="13411"/>
                </a:cubicBezTo>
                <a:cubicBezTo>
                  <a:pt x="73156" y="13411"/>
                  <a:pt x="74551" y="16705"/>
                  <a:pt x="74551" y="20000"/>
                </a:cubicBezTo>
                <a:cubicBezTo>
                  <a:pt x="74551" y="93176"/>
                  <a:pt x="74551" y="93176"/>
                  <a:pt x="74551" y="93176"/>
                </a:cubicBezTo>
                <a:cubicBezTo>
                  <a:pt x="74551" y="98117"/>
                  <a:pt x="73156" y="99764"/>
                  <a:pt x="68970" y="99764"/>
                </a:cubicBezTo>
                <a:close/>
                <a:moveTo>
                  <a:pt x="38073" y="99764"/>
                </a:moveTo>
                <a:lnTo>
                  <a:pt x="38073" y="99764"/>
                </a:lnTo>
                <a:cubicBezTo>
                  <a:pt x="26710" y="99764"/>
                  <a:pt x="26710" y="99764"/>
                  <a:pt x="26710" y="99764"/>
                </a:cubicBezTo>
                <a:cubicBezTo>
                  <a:pt x="22524" y="99764"/>
                  <a:pt x="21129" y="98117"/>
                  <a:pt x="21129" y="93176"/>
                </a:cubicBezTo>
                <a:cubicBezTo>
                  <a:pt x="21129" y="79764"/>
                  <a:pt x="21129" y="79764"/>
                  <a:pt x="21129" y="79764"/>
                </a:cubicBezTo>
                <a:cubicBezTo>
                  <a:pt x="21129" y="76470"/>
                  <a:pt x="22524" y="73176"/>
                  <a:pt x="26710" y="73176"/>
                </a:cubicBezTo>
                <a:cubicBezTo>
                  <a:pt x="38073" y="73176"/>
                  <a:pt x="38073" y="73176"/>
                  <a:pt x="38073" y="73176"/>
                </a:cubicBezTo>
                <a:cubicBezTo>
                  <a:pt x="40863" y="73176"/>
                  <a:pt x="43654" y="76470"/>
                  <a:pt x="43654" y="79764"/>
                </a:cubicBezTo>
                <a:cubicBezTo>
                  <a:pt x="43654" y="93176"/>
                  <a:pt x="43654" y="93176"/>
                  <a:pt x="43654" y="93176"/>
                </a:cubicBezTo>
                <a:cubicBezTo>
                  <a:pt x="43654" y="98117"/>
                  <a:pt x="40863" y="99764"/>
                  <a:pt x="38073" y="99764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23963" tIns="11981" rIns="23963" bIns="11981" anchor="ctr" anchorCtr="0">
            <a:noAutofit/>
          </a:bodyPr>
          <a:lstStyle/>
          <a:p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40">
            <a:extLst>
              <a:ext uri="{FF2B5EF4-FFF2-40B4-BE49-F238E27FC236}">
                <a16:creationId xmlns:a16="http://schemas.microsoft.com/office/drawing/2014/main" id="{6AAF6875-C25B-2F4D-8AAA-182CC1D7BC00}"/>
              </a:ext>
            </a:extLst>
          </p:cNvPr>
          <p:cNvSpPr/>
          <p:nvPr/>
        </p:nvSpPr>
        <p:spPr>
          <a:xfrm>
            <a:off x="1690613" y="4305007"/>
            <a:ext cx="634860" cy="7507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7272"/>
                </a:moveTo>
                <a:cubicBezTo>
                  <a:pt x="56683" y="87272"/>
                  <a:pt x="54000" y="89716"/>
                  <a:pt x="54000" y="92727"/>
                </a:cubicBezTo>
                <a:cubicBezTo>
                  <a:pt x="54000" y="95738"/>
                  <a:pt x="56683" y="98183"/>
                  <a:pt x="60000" y="98183"/>
                </a:cubicBezTo>
                <a:cubicBezTo>
                  <a:pt x="63311" y="98183"/>
                  <a:pt x="66000" y="95738"/>
                  <a:pt x="66000" y="92727"/>
                </a:cubicBezTo>
                <a:cubicBezTo>
                  <a:pt x="66000" y="89716"/>
                  <a:pt x="63311" y="87272"/>
                  <a:pt x="60000" y="87272"/>
                </a:cubicBezTo>
                <a:moveTo>
                  <a:pt x="72000" y="60000"/>
                </a:moveTo>
                <a:cubicBezTo>
                  <a:pt x="68683" y="60000"/>
                  <a:pt x="66000" y="62444"/>
                  <a:pt x="66000" y="65455"/>
                </a:cubicBezTo>
                <a:cubicBezTo>
                  <a:pt x="66000" y="68466"/>
                  <a:pt x="68683" y="70911"/>
                  <a:pt x="72000" y="70911"/>
                </a:cubicBezTo>
                <a:cubicBezTo>
                  <a:pt x="75311" y="70911"/>
                  <a:pt x="78000" y="68466"/>
                  <a:pt x="78000" y="65455"/>
                </a:cubicBezTo>
                <a:cubicBezTo>
                  <a:pt x="78000" y="62444"/>
                  <a:pt x="75311" y="60000"/>
                  <a:pt x="72000" y="60000"/>
                </a:cubicBezTo>
                <a:moveTo>
                  <a:pt x="87000" y="81816"/>
                </a:moveTo>
                <a:cubicBezTo>
                  <a:pt x="85344" y="81816"/>
                  <a:pt x="84000" y="83038"/>
                  <a:pt x="84000" y="84544"/>
                </a:cubicBezTo>
                <a:cubicBezTo>
                  <a:pt x="84000" y="86055"/>
                  <a:pt x="85344" y="87272"/>
                  <a:pt x="87000" y="87272"/>
                </a:cubicBezTo>
                <a:cubicBezTo>
                  <a:pt x="88655" y="87272"/>
                  <a:pt x="90000" y="86055"/>
                  <a:pt x="90000" y="84544"/>
                </a:cubicBezTo>
                <a:cubicBezTo>
                  <a:pt x="90000" y="83038"/>
                  <a:pt x="88655" y="81816"/>
                  <a:pt x="87000" y="81816"/>
                </a:cubicBezTo>
                <a:moveTo>
                  <a:pt x="93000" y="98183"/>
                </a:moveTo>
                <a:cubicBezTo>
                  <a:pt x="91344" y="98183"/>
                  <a:pt x="90000" y="99400"/>
                  <a:pt x="90000" y="100911"/>
                </a:cubicBezTo>
                <a:cubicBezTo>
                  <a:pt x="90000" y="102416"/>
                  <a:pt x="91344" y="103638"/>
                  <a:pt x="93000" y="103638"/>
                </a:cubicBezTo>
                <a:cubicBezTo>
                  <a:pt x="94655" y="103638"/>
                  <a:pt x="96000" y="102416"/>
                  <a:pt x="96000" y="100911"/>
                </a:cubicBezTo>
                <a:cubicBezTo>
                  <a:pt x="96000" y="99400"/>
                  <a:pt x="94655" y="98183"/>
                  <a:pt x="93000" y="98183"/>
                </a:cubicBezTo>
                <a:moveTo>
                  <a:pt x="39000" y="76361"/>
                </a:moveTo>
                <a:cubicBezTo>
                  <a:pt x="37344" y="76361"/>
                  <a:pt x="36000" y="75138"/>
                  <a:pt x="36000" y="73638"/>
                </a:cubicBezTo>
                <a:cubicBezTo>
                  <a:pt x="36000" y="72127"/>
                  <a:pt x="37344" y="70911"/>
                  <a:pt x="39000" y="70911"/>
                </a:cubicBezTo>
                <a:cubicBezTo>
                  <a:pt x="40655" y="70911"/>
                  <a:pt x="42000" y="72127"/>
                  <a:pt x="42000" y="73638"/>
                </a:cubicBezTo>
                <a:cubicBezTo>
                  <a:pt x="42000" y="75138"/>
                  <a:pt x="40655" y="76361"/>
                  <a:pt x="39000" y="76361"/>
                </a:cubicBezTo>
                <a:moveTo>
                  <a:pt x="39000" y="65455"/>
                </a:moveTo>
                <a:cubicBezTo>
                  <a:pt x="34033" y="65455"/>
                  <a:pt x="30000" y="69116"/>
                  <a:pt x="30000" y="73638"/>
                </a:cubicBezTo>
                <a:cubicBezTo>
                  <a:pt x="30000" y="78155"/>
                  <a:pt x="34033" y="81816"/>
                  <a:pt x="39000" y="81816"/>
                </a:cubicBezTo>
                <a:cubicBezTo>
                  <a:pt x="43966" y="81816"/>
                  <a:pt x="48000" y="78155"/>
                  <a:pt x="48000" y="73638"/>
                </a:cubicBezTo>
                <a:cubicBezTo>
                  <a:pt x="48000" y="69116"/>
                  <a:pt x="43966" y="65455"/>
                  <a:pt x="39000" y="65455"/>
                </a:cubicBezTo>
                <a:moveTo>
                  <a:pt x="90000" y="114544"/>
                </a:moveTo>
                <a:lnTo>
                  <a:pt x="30000" y="114544"/>
                </a:lnTo>
                <a:cubicBezTo>
                  <a:pt x="29022" y="114544"/>
                  <a:pt x="6000" y="114300"/>
                  <a:pt x="6000" y="92727"/>
                </a:cubicBezTo>
                <a:cubicBezTo>
                  <a:pt x="6000" y="72027"/>
                  <a:pt x="17494" y="62300"/>
                  <a:pt x="27638" y="53722"/>
                </a:cubicBezTo>
                <a:cubicBezTo>
                  <a:pt x="33505" y="48761"/>
                  <a:pt x="39044" y="44000"/>
                  <a:pt x="41111" y="37822"/>
                </a:cubicBezTo>
                <a:cubicBezTo>
                  <a:pt x="42683" y="38044"/>
                  <a:pt x="44300" y="38211"/>
                  <a:pt x="45994" y="38211"/>
                </a:cubicBezTo>
                <a:cubicBezTo>
                  <a:pt x="51011" y="38211"/>
                  <a:pt x="56477" y="37150"/>
                  <a:pt x="62133" y="34316"/>
                </a:cubicBezTo>
                <a:cubicBezTo>
                  <a:pt x="68088" y="31344"/>
                  <a:pt x="73477" y="30138"/>
                  <a:pt x="78000" y="29816"/>
                </a:cubicBezTo>
                <a:lnTo>
                  <a:pt x="78000" y="32727"/>
                </a:lnTo>
                <a:cubicBezTo>
                  <a:pt x="78000" y="41572"/>
                  <a:pt x="84977" y="47477"/>
                  <a:pt x="92361" y="53722"/>
                </a:cubicBezTo>
                <a:cubicBezTo>
                  <a:pt x="102505" y="62300"/>
                  <a:pt x="114000" y="72027"/>
                  <a:pt x="114000" y="92727"/>
                </a:cubicBezTo>
                <a:cubicBezTo>
                  <a:pt x="114000" y="113744"/>
                  <a:pt x="92427" y="114522"/>
                  <a:pt x="90000" y="114544"/>
                </a:cubicBezTo>
                <a:moveTo>
                  <a:pt x="78000" y="16361"/>
                </a:moveTo>
                <a:lnTo>
                  <a:pt x="78000" y="24622"/>
                </a:lnTo>
                <a:cubicBezTo>
                  <a:pt x="72605" y="24938"/>
                  <a:pt x="66205" y="26300"/>
                  <a:pt x="59188" y="29805"/>
                </a:cubicBezTo>
                <a:cubicBezTo>
                  <a:pt x="53038" y="32888"/>
                  <a:pt x="47138" y="33416"/>
                  <a:pt x="42000" y="32744"/>
                </a:cubicBezTo>
                <a:lnTo>
                  <a:pt x="42000" y="32727"/>
                </a:lnTo>
                <a:lnTo>
                  <a:pt x="42000" y="16361"/>
                </a:lnTo>
                <a:cubicBezTo>
                  <a:pt x="42000" y="16361"/>
                  <a:pt x="78000" y="16361"/>
                  <a:pt x="78000" y="16361"/>
                </a:cubicBezTo>
                <a:close/>
                <a:moveTo>
                  <a:pt x="30000" y="5455"/>
                </a:moveTo>
                <a:lnTo>
                  <a:pt x="90000" y="5455"/>
                </a:lnTo>
                <a:lnTo>
                  <a:pt x="90000" y="10911"/>
                </a:lnTo>
                <a:lnTo>
                  <a:pt x="30000" y="10911"/>
                </a:lnTo>
                <a:cubicBezTo>
                  <a:pt x="30000" y="10911"/>
                  <a:pt x="30000" y="5455"/>
                  <a:pt x="30000" y="5455"/>
                </a:cubicBezTo>
                <a:close/>
                <a:moveTo>
                  <a:pt x="84000" y="32727"/>
                </a:moveTo>
                <a:lnTo>
                  <a:pt x="84000" y="16361"/>
                </a:lnTo>
                <a:lnTo>
                  <a:pt x="90000" y="16361"/>
                </a:lnTo>
                <a:cubicBezTo>
                  <a:pt x="93311" y="16361"/>
                  <a:pt x="96000" y="13916"/>
                  <a:pt x="96000" y="10911"/>
                </a:cubicBezTo>
                <a:lnTo>
                  <a:pt x="96000" y="5455"/>
                </a:lnTo>
                <a:cubicBezTo>
                  <a:pt x="96000" y="2444"/>
                  <a:pt x="93311" y="0"/>
                  <a:pt x="90000" y="0"/>
                </a:cubicBezTo>
                <a:lnTo>
                  <a:pt x="30000" y="0"/>
                </a:lnTo>
                <a:cubicBezTo>
                  <a:pt x="26683" y="0"/>
                  <a:pt x="24000" y="2444"/>
                  <a:pt x="24000" y="5455"/>
                </a:cubicBezTo>
                <a:lnTo>
                  <a:pt x="24000" y="10911"/>
                </a:lnTo>
                <a:cubicBezTo>
                  <a:pt x="24000" y="13916"/>
                  <a:pt x="26683" y="16361"/>
                  <a:pt x="30000" y="16361"/>
                </a:cubicBezTo>
                <a:lnTo>
                  <a:pt x="36000" y="16361"/>
                </a:lnTo>
                <a:lnTo>
                  <a:pt x="36000" y="32727"/>
                </a:lnTo>
                <a:cubicBezTo>
                  <a:pt x="36000" y="49088"/>
                  <a:pt x="0" y="54544"/>
                  <a:pt x="0" y="92727"/>
                </a:cubicBezTo>
                <a:cubicBezTo>
                  <a:pt x="0" y="120000"/>
                  <a:pt x="30000" y="120000"/>
                  <a:pt x="30000" y="120000"/>
                </a:cubicBezTo>
                <a:lnTo>
                  <a:pt x="90000" y="120000"/>
                </a:lnTo>
                <a:cubicBezTo>
                  <a:pt x="90000" y="120000"/>
                  <a:pt x="120000" y="120000"/>
                  <a:pt x="120000" y="92727"/>
                </a:cubicBezTo>
                <a:cubicBezTo>
                  <a:pt x="120000" y="54544"/>
                  <a:pt x="84000" y="49088"/>
                  <a:pt x="84000" y="32727"/>
                </a:cubicBezTo>
                <a:moveTo>
                  <a:pt x="33000" y="92727"/>
                </a:moveTo>
                <a:cubicBezTo>
                  <a:pt x="31344" y="92727"/>
                  <a:pt x="30000" y="93944"/>
                  <a:pt x="30000" y="95455"/>
                </a:cubicBezTo>
                <a:cubicBezTo>
                  <a:pt x="30000" y="96961"/>
                  <a:pt x="31344" y="98183"/>
                  <a:pt x="33000" y="98183"/>
                </a:cubicBezTo>
                <a:cubicBezTo>
                  <a:pt x="34655" y="98183"/>
                  <a:pt x="36000" y="96961"/>
                  <a:pt x="36000" y="95455"/>
                </a:cubicBezTo>
                <a:cubicBezTo>
                  <a:pt x="36000" y="93944"/>
                  <a:pt x="34655" y="92727"/>
                  <a:pt x="33000" y="9272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9975" tIns="9975" rIns="9975" bIns="9975" anchor="ctr" anchorCtr="0">
            <a:noAutofit/>
          </a:bodyPr>
          <a:lstStyle/>
          <a:p>
            <a:endParaRPr sz="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22">
            <a:extLst>
              <a:ext uri="{FF2B5EF4-FFF2-40B4-BE49-F238E27FC236}">
                <a16:creationId xmlns:a16="http://schemas.microsoft.com/office/drawing/2014/main" id="{0024B234-5CFC-634E-B6CF-C2B6EAEBE634}"/>
              </a:ext>
            </a:extLst>
          </p:cNvPr>
          <p:cNvSpPr>
            <a:spLocks noChangeAspect="1"/>
          </p:cNvSpPr>
          <p:nvPr/>
        </p:nvSpPr>
        <p:spPr>
          <a:xfrm>
            <a:off x="3273742" y="4434758"/>
            <a:ext cx="934205" cy="4613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680"/>
                </a:moveTo>
                <a:lnTo>
                  <a:pt x="114219" y="119680"/>
                </a:lnTo>
                <a:cubicBezTo>
                  <a:pt x="108438" y="119680"/>
                  <a:pt x="108438" y="119680"/>
                  <a:pt x="108438" y="119680"/>
                </a:cubicBezTo>
                <a:cubicBezTo>
                  <a:pt x="11362" y="119680"/>
                  <a:pt x="11362" y="119680"/>
                  <a:pt x="11362" y="119680"/>
                </a:cubicBezTo>
                <a:cubicBezTo>
                  <a:pt x="5780" y="119680"/>
                  <a:pt x="5780" y="119680"/>
                  <a:pt x="5780" y="119680"/>
                </a:cubicBezTo>
                <a:cubicBezTo>
                  <a:pt x="1395" y="119680"/>
                  <a:pt x="0" y="115212"/>
                  <a:pt x="0" y="110744"/>
                </a:cubicBezTo>
                <a:cubicBezTo>
                  <a:pt x="0" y="94787"/>
                  <a:pt x="0" y="94787"/>
                  <a:pt x="0" y="94787"/>
                </a:cubicBezTo>
                <a:cubicBezTo>
                  <a:pt x="11362" y="94787"/>
                  <a:pt x="11362" y="94787"/>
                  <a:pt x="11362" y="94787"/>
                </a:cubicBezTo>
                <a:cubicBezTo>
                  <a:pt x="11362" y="9255"/>
                  <a:pt x="11362" y="9255"/>
                  <a:pt x="11362" y="9255"/>
                </a:cubicBezTo>
                <a:cubicBezTo>
                  <a:pt x="11362" y="2234"/>
                  <a:pt x="12757" y="0"/>
                  <a:pt x="16943" y="0"/>
                </a:cubicBezTo>
                <a:cubicBezTo>
                  <a:pt x="102857" y="0"/>
                  <a:pt x="102857" y="0"/>
                  <a:pt x="102857" y="0"/>
                </a:cubicBezTo>
                <a:cubicBezTo>
                  <a:pt x="105647" y="0"/>
                  <a:pt x="108438" y="2234"/>
                  <a:pt x="108438" y="9255"/>
                </a:cubicBezTo>
                <a:cubicBezTo>
                  <a:pt x="108438" y="94787"/>
                  <a:pt x="108438" y="94787"/>
                  <a:pt x="108438" y="94787"/>
                </a:cubicBezTo>
                <a:cubicBezTo>
                  <a:pt x="119800" y="94787"/>
                  <a:pt x="119800" y="94787"/>
                  <a:pt x="119800" y="94787"/>
                </a:cubicBezTo>
                <a:cubicBezTo>
                  <a:pt x="119800" y="110744"/>
                  <a:pt x="119800" y="110744"/>
                  <a:pt x="119800" y="110744"/>
                </a:cubicBezTo>
                <a:cubicBezTo>
                  <a:pt x="119800" y="115212"/>
                  <a:pt x="117009" y="119680"/>
                  <a:pt x="114219" y="119680"/>
                </a:cubicBezTo>
                <a:close/>
                <a:moveTo>
                  <a:pt x="46445" y="110744"/>
                </a:moveTo>
                <a:lnTo>
                  <a:pt x="46445" y="110744"/>
                </a:lnTo>
                <a:cubicBezTo>
                  <a:pt x="73355" y="110744"/>
                  <a:pt x="73355" y="110744"/>
                  <a:pt x="73355" y="110744"/>
                </a:cubicBezTo>
                <a:cubicBezTo>
                  <a:pt x="73355" y="103723"/>
                  <a:pt x="73355" y="103723"/>
                  <a:pt x="73355" y="103723"/>
                </a:cubicBezTo>
                <a:cubicBezTo>
                  <a:pt x="46445" y="103723"/>
                  <a:pt x="46445" y="103723"/>
                  <a:pt x="46445" y="103723"/>
                </a:cubicBezTo>
                <a:lnTo>
                  <a:pt x="46445" y="110744"/>
                </a:lnTo>
                <a:close/>
                <a:moveTo>
                  <a:pt x="101461" y="11489"/>
                </a:moveTo>
                <a:lnTo>
                  <a:pt x="101461" y="11489"/>
                </a:lnTo>
                <a:cubicBezTo>
                  <a:pt x="18338" y="11489"/>
                  <a:pt x="18338" y="11489"/>
                  <a:pt x="18338" y="11489"/>
                </a:cubicBezTo>
                <a:cubicBezTo>
                  <a:pt x="18338" y="90319"/>
                  <a:pt x="18338" y="90319"/>
                  <a:pt x="18338" y="90319"/>
                </a:cubicBezTo>
                <a:cubicBezTo>
                  <a:pt x="101461" y="90319"/>
                  <a:pt x="101461" y="90319"/>
                  <a:pt x="101461" y="90319"/>
                </a:cubicBezTo>
                <a:lnTo>
                  <a:pt x="101461" y="11489"/>
                </a:ln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23963" tIns="11981" rIns="23963" bIns="11981" anchor="ctr" anchorCtr="0">
            <a:noAutofit/>
          </a:bodyPr>
          <a:lstStyle/>
          <a:p>
            <a:endParaRPr sz="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246CD3D-28F2-E64C-904F-6D943171ED25}"/>
              </a:ext>
            </a:extLst>
          </p:cNvPr>
          <p:cNvSpPr/>
          <p:nvPr/>
        </p:nvSpPr>
        <p:spPr>
          <a:xfrm>
            <a:off x="2523506" y="4536961"/>
            <a:ext cx="552203" cy="286862"/>
          </a:xfrm>
          <a:prstGeom prst="righ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3CC962E-5BF9-0B48-9989-1A4814A434BD}"/>
              </a:ext>
            </a:extLst>
          </p:cNvPr>
          <p:cNvSpPr/>
          <p:nvPr/>
        </p:nvSpPr>
        <p:spPr>
          <a:xfrm>
            <a:off x="4400550" y="4536961"/>
            <a:ext cx="552203" cy="286862"/>
          </a:xfrm>
          <a:prstGeom prst="righ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BB6F414-FA81-2D47-8CB3-65DE2A0E4492}"/>
              </a:ext>
            </a:extLst>
          </p:cNvPr>
          <p:cNvSpPr/>
          <p:nvPr/>
        </p:nvSpPr>
        <p:spPr>
          <a:xfrm>
            <a:off x="6038858" y="4536961"/>
            <a:ext cx="552203" cy="286862"/>
          </a:xfrm>
          <a:prstGeom prst="righ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E8F249-A9ED-2D49-B0B8-C5D204A2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32" y="4471096"/>
            <a:ext cx="390695" cy="3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4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7D40-8A29-9C4A-BB72-CC85A27B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272480"/>
            <a:ext cx="6172200" cy="742950"/>
          </a:xfrm>
        </p:spPr>
        <p:txBody>
          <a:bodyPr/>
          <a:lstStyle/>
          <a:p>
            <a:r>
              <a:rPr lang="en-US" b="1" dirty="0"/>
              <a:t>IMPORTANT TERMS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693C3-4626-804A-8596-87E07380B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5" y="1092530"/>
            <a:ext cx="4684445" cy="36576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Gene-</a:t>
            </a:r>
            <a:r>
              <a:rPr lang="en-US" dirty="0">
                <a:solidFill>
                  <a:srgbClr val="000000"/>
                </a:solidFill>
              </a:rPr>
              <a:t> a sequence of DNA that contains 	instructions for making a molecule 	(protein) that has a specific function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Protein-</a:t>
            </a:r>
            <a:r>
              <a:rPr lang="en-US" dirty="0">
                <a:solidFill>
                  <a:srgbClr val="000000"/>
                </a:solidFill>
              </a:rPr>
              <a:t> gene product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perform a vast array of functions within humans, including mediating metabolic reactions, DNA replication, responding to stimuli, and transporting molecules from one location to another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Enzyme-</a:t>
            </a:r>
            <a:r>
              <a:rPr lang="en-US" dirty="0">
                <a:solidFill>
                  <a:srgbClr val="000000"/>
                </a:solidFill>
              </a:rPr>
              <a:t> specific class of proteins that 	       help change one molecule to 	       another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24608-549C-7641-AF30-D30F0386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06389-B458-1D40-9B6F-244BC97EFC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58" r="51899"/>
          <a:stretch/>
        </p:blipFill>
        <p:spPr>
          <a:xfrm>
            <a:off x="5970320" y="1027306"/>
            <a:ext cx="1594262" cy="360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0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260604"/>
            <a:ext cx="6686550" cy="742950"/>
          </a:xfrm>
        </p:spPr>
        <p:txBody>
          <a:bodyPr>
            <a:normAutofit/>
          </a:bodyPr>
          <a:lstStyle/>
          <a:p>
            <a:r>
              <a:rPr lang="en-US" b="1" dirty="0"/>
              <a:t>ARYLAMINE </a:t>
            </a:r>
            <a:r>
              <a:rPr lang="en-US" b="1" i="1" dirty="0"/>
              <a:t>N</a:t>
            </a:r>
            <a:r>
              <a:rPr lang="en-US" b="1" dirty="0"/>
              <a:t>-ACETYLTRANSFERASE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D60BF-6B47-5743-92A0-850F02BA7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03" t="9756" r="4408" b="5123"/>
          <a:stretch/>
        </p:blipFill>
        <p:spPr>
          <a:xfrm>
            <a:off x="6341627" y="1372650"/>
            <a:ext cx="1719618" cy="3098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36935-801F-594D-88EF-E8067D05DC36}"/>
              </a:ext>
            </a:extLst>
          </p:cNvPr>
          <p:cNvSpPr txBox="1"/>
          <p:nvPr/>
        </p:nvSpPr>
        <p:spPr>
          <a:xfrm>
            <a:off x="5282401" y="4524471"/>
            <a:ext cx="7154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CE6060"/>
                </a:solidFill>
              </a:rPr>
              <a:t>Tumor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2C31-8C02-514C-A34E-B10020724663}"/>
              </a:ext>
            </a:extLst>
          </p:cNvPr>
          <p:cNvSpPr txBox="1"/>
          <p:nvPr/>
        </p:nvSpPr>
        <p:spPr>
          <a:xfrm>
            <a:off x="6790132" y="4524719"/>
            <a:ext cx="8226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5EA372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DB6E8-B496-A947-B2D8-34B80AD86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6" t="9756" r="55566" b="5452"/>
          <a:stretch/>
        </p:blipFill>
        <p:spPr>
          <a:xfrm>
            <a:off x="4762174" y="1372649"/>
            <a:ext cx="1560152" cy="30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5FAE2-B130-2141-9321-C903EBB6136F}"/>
              </a:ext>
            </a:extLst>
          </p:cNvPr>
          <p:cNvSpPr txBox="1"/>
          <p:nvPr/>
        </p:nvSpPr>
        <p:spPr>
          <a:xfrm>
            <a:off x="5640882" y="942582"/>
            <a:ext cx="14014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NAT1 TISSUE</a:t>
            </a:r>
          </a:p>
          <a:p>
            <a:pPr algn="ctr"/>
            <a:r>
              <a:rPr lang="en-US" sz="1050" b="1" dirty="0"/>
              <a:t>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4452" y="942582"/>
            <a:ext cx="3587089" cy="4200918"/>
          </a:xfrm>
        </p:spPr>
        <p:txBody>
          <a:bodyPr>
            <a:normAutofit fontScale="70000" lnSpcReduction="20000"/>
          </a:bodyPr>
          <a:lstStyle/>
          <a:p>
            <a:r>
              <a:rPr lang="en-US" sz="1950" dirty="0">
                <a:solidFill>
                  <a:srgbClr val="000000"/>
                </a:solidFill>
              </a:rPr>
              <a:t>found in all parts of the human body</a:t>
            </a:r>
          </a:p>
          <a:p>
            <a:endParaRPr lang="en-US" sz="1950" dirty="0">
              <a:solidFill>
                <a:srgbClr val="000000"/>
              </a:solidFill>
            </a:endParaRPr>
          </a:p>
          <a:p>
            <a:r>
              <a:rPr lang="en-US" sz="1950" dirty="0">
                <a:solidFill>
                  <a:srgbClr val="000000"/>
                </a:solidFill>
              </a:rPr>
              <a:t>present in nearly every animal, fungi, &amp; bacteria species</a:t>
            </a:r>
          </a:p>
          <a:p>
            <a:pPr>
              <a:buNone/>
            </a:pPr>
            <a:endParaRPr lang="en-US" sz="1950" dirty="0">
              <a:solidFill>
                <a:srgbClr val="000000"/>
              </a:solidFill>
            </a:endParaRPr>
          </a:p>
          <a:p>
            <a:r>
              <a:rPr lang="en-US" sz="1950" dirty="0">
                <a:solidFill>
                  <a:srgbClr val="000000"/>
                </a:solidFill>
              </a:rPr>
              <a:t>activity varies in humans</a:t>
            </a:r>
          </a:p>
          <a:p>
            <a:endParaRPr lang="en-US" sz="1950" dirty="0">
              <a:solidFill>
                <a:srgbClr val="000000"/>
              </a:solidFill>
            </a:endParaRPr>
          </a:p>
          <a:p>
            <a:r>
              <a:rPr lang="en-US" sz="1950" dirty="0">
                <a:solidFill>
                  <a:srgbClr val="000000"/>
                </a:solidFill>
              </a:rPr>
              <a:t>some breast cancer samples (ER+) have much higher amounts of this enzyme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Breast cancer will account for </a:t>
            </a:r>
          </a:p>
          <a:p>
            <a:pPr lvl="2"/>
            <a:r>
              <a:rPr lang="en-US" sz="1650" b="1" dirty="0">
                <a:solidFill>
                  <a:srgbClr val="000000"/>
                </a:solidFill>
              </a:rPr>
              <a:t>30%</a:t>
            </a:r>
            <a:r>
              <a:rPr lang="en-US" sz="1650" dirty="0">
                <a:solidFill>
                  <a:srgbClr val="000000"/>
                </a:solidFill>
              </a:rPr>
              <a:t> of new cancer cases </a:t>
            </a:r>
          </a:p>
          <a:p>
            <a:pPr lvl="2"/>
            <a:r>
              <a:rPr lang="en-US" sz="1650" b="1" dirty="0">
                <a:solidFill>
                  <a:srgbClr val="000000"/>
                </a:solidFill>
              </a:rPr>
              <a:t>14%</a:t>
            </a:r>
            <a:r>
              <a:rPr lang="en-US" sz="1650" dirty="0">
                <a:solidFill>
                  <a:srgbClr val="000000"/>
                </a:solidFill>
              </a:rPr>
              <a:t> of cancer related deaths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Five-year relative survival rate when diagnosed at </a:t>
            </a:r>
          </a:p>
          <a:p>
            <a:pPr lvl="2"/>
            <a:r>
              <a:rPr lang="en-US" sz="1650" dirty="0">
                <a:solidFill>
                  <a:srgbClr val="000000"/>
                </a:solidFill>
              </a:rPr>
              <a:t>localized stage is </a:t>
            </a:r>
            <a:r>
              <a:rPr lang="en-US" sz="1650" b="1" dirty="0">
                <a:solidFill>
                  <a:srgbClr val="000000"/>
                </a:solidFill>
              </a:rPr>
              <a:t>98.5%</a:t>
            </a:r>
            <a:r>
              <a:rPr lang="en-US" sz="1650" dirty="0">
                <a:solidFill>
                  <a:srgbClr val="000000"/>
                </a:solidFill>
              </a:rPr>
              <a:t> </a:t>
            </a:r>
          </a:p>
          <a:p>
            <a:pPr lvl="2"/>
            <a:r>
              <a:rPr lang="en-US" sz="1650" dirty="0">
                <a:solidFill>
                  <a:srgbClr val="000000"/>
                </a:solidFill>
              </a:rPr>
              <a:t>distant stage only </a:t>
            </a:r>
            <a:r>
              <a:rPr lang="en-US" sz="1650" b="1" dirty="0">
                <a:solidFill>
                  <a:srgbClr val="000000"/>
                </a:solidFill>
              </a:rPr>
              <a:t>25%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454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290631"/>
            <a:ext cx="2581275" cy="742950"/>
          </a:xfrm>
        </p:spPr>
        <p:txBody>
          <a:bodyPr>
            <a:normAutofit/>
          </a:bodyPr>
          <a:lstStyle/>
          <a:p>
            <a:r>
              <a:rPr lang="en-US" b="1" dirty="0"/>
              <a:t>NAT1 vs NAT2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351" y="1033581"/>
            <a:ext cx="2368154" cy="3657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very similar functions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Both located on chromosome 8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can transform similar/same substances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NAT2 is found in many less parts of the body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508094D-7649-B54B-AE54-15FC26BC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078" y="536593"/>
            <a:ext cx="4299347" cy="4532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A0F3C7-4F13-6849-8DA8-531D3A205780}"/>
              </a:ext>
            </a:extLst>
          </p:cNvPr>
          <p:cNvGrpSpPr/>
          <p:nvPr/>
        </p:nvGrpSpPr>
        <p:grpSpPr>
          <a:xfrm>
            <a:off x="4196196" y="928728"/>
            <a:ext cx="3475759" cy="3748520"/>
            <a:chOff x="4070927" y="1238303"/>
            <a:chExt cx="4634345" cy="499802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33F6D46-FC85-EB40-A5DA-60D7657A7973}"/>
                </a:ext>
              </a:extLst>
            </p:cNvPr>
            <p:cNvGrpSpPr/>
            <p:nvPr/>
          </p:nvGrpSpPr>
          <p:grpSpPr>
            <a:xfrm>
              <a:off x="4070927" y="1238303"/>
              <a:ext cx="4634345" cy="4998027"/>
              <a:chOff x="3792682" y="1163782"/>
              <a:chExt cx="4634345" cy="499802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C25CA54-4863-2743-A5BA-24DBC3EB2794}"/>
                  </a:ext>
                </a:extLst>
              </p:cNvPr>
              <p:cNvSpPr/>
              <p:nvPr/>
            </p:nvSpPr>
            <p:spPr>
              <a:xfrm>
                <a:off x="3792682" y="1163782"/>
                <a:ext cx="4634345" cy="4998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9FC72C2-1F48-C541-A99D-62543A5CE7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901" t="13448" r="3853" b="5733"/>
              <a:stretch/>
            </p:blipFill>
            <p:spPr>
              <a:xfrm>
                <a:off x="6053638" y="1462804"/>
                <a:ext cx="2043037" cy="404437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816959-4EF8-2441-990C-B1A79469C2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498" t="13448" r="56435" b="5733"/>
              <a:stretch/>
            </p:blipFill>
            <p:spPr>
              <a:xfrm>
                <a:off x="4097080" y="1462804"/>
                <a:ext cx="1984663" cy="404437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542B44-56B7-9342-A653-46A671AB1458}"/>
                  </a:ext>
                </a:extLst>
              </p:cNvPr>
              <p:cNvSpPr txBox="1"/>
              <p:nvPr/>
            </p:nvSpPr>
            <p:spPr>
              <a:xfrm>
                <a:off x="4612322" y="5507182"/>
                <a:ext cx="953927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CE6060"/>
                    </a:solidFill>
                  </a:rPr>
                  <a:t>Tumor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8BA078-BEEB-7643-953B-17E13BA92B04}"/>
                  </a:ext>
                </a:extLst>
              </p:cNvPr>
              <p:cNvSpPr txBox="1"/>
              <p:nvPr/>
            </p:nvSpPr>
            <p:spPr>
              <a:xfrm>
                <a:off x="6622630" y="5507512"/>
                <a:ext cx="1096811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5EA372"/>
                    </a:solidFill>
                  </a:rPr>
                  <a:t>Normal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7EBEF-F6FD-B346-881B-135CE132C45E}"/>
                </a:ext>
              </a:extLst>
            </p:cNvPr>
            <p:cNvSpPr txBox="1"/>
            <p:nvPr/>
          </p:nvSpPr>
          <p:spPr>
            <a:xfrm>
              <a:off x="5839588" y="1536995"/>
              <a:ext cx="105964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NAT2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52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D3E43AB-0B0F-F64C-AD5A-C0C83A829CEE}"/>
              </a:ext>
            </a:extLst>
          </p:cNvPr>
          <p:cNvGrpSpPr>
            <a:grpSpLocks noChangeAspect="1"/>
          </p:cNvGrpSpPr>
          <p:nvPr/>
        </p:nvGrpSpPr>
        <p:grpSpPr>
          <a:xfrm>
            <a:off x="1099763" y="2482959"/>
            <a:ext cx="2608849" cy="2534992"/>
            <a:chOff x="604989" y="3715831"/>
            <a:chExt cx="2575267" cy="25023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1C93A4-F4C8-9D4D-BCBB-CF11B513D913}"/>
                </a:ext>
              </a:extLst>
            </p:cNvPr>
            <p:cNvGrpSpPr/>
            <p:nvPr/>
          </p:nvGrpSpPr>
          <p:grpSpPr>
            <a:xfrm>
              <a:off x="604989" y="3715831"/>
              <a:ext cx="2485438" cy="2502361"/>
              <a:chOff x="604989" y="3715831"/>
              <a:chExt cx="2485438" cy="250236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BAE2953-5326-5C44-9931-4E98065703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" t="15193" r="62534" b="43619"/>
              <a:stretch/>
            </p:blipFill>
            <p:spPr bwMode="auto">
              <a:xfrm>
                <a:off x="767746" y="3929306"/>
                <a:ext cx="2322681" cy="22888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DA88B28-736E-AB47-B146-C222CB8C6260}"/>
                  </a:ext>
                </a:extLst>
              </p:cNvPr>
              <p:cNvSpPr/>
              <p:nvPr/>
            </p:nvSpPr>
            <p:spPr>
              <a:xfrm>
                <a:off x="604989" y="3715831"/>
                <a:ext cx="914400" cy="754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89E382-3C0A-2F47-A4F8-9D2603DE9943}"/>
                </a:ext>
              </a:extLst>
            </p:cNvPr>
            <p:cNvSpPr/>
            <p:nvPr/>
          </p:nvSpPr>
          <p:spPr>
            <a:xfrm>
              <a:off x="3000598" y="4689175"/>
              <a:ext cx="179658" cy="754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698" y="212074"/>
            <a:ext cx="6409011" cy="742950"/>
          </a:xfrm>
        </p:spPr>
        <p:txBody>
          <a:bodyPr>
            <a:normAutofit/>
          </a:bodyPr>
          <a:lstStyle/>
          <a:p>
            <a:r>
              <a:rPr lang="en-US" sz="2700" dirty="0"/>
              <a:t>NAT1/NAT2 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8F132-FC1D-CA42-8EC2-9043848EABC4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7124" y="1624875"/>
            <a:ext cx="1630516" cy="10618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Human NAT1/NAT2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7FDC53D-4EDC-414A-9FF2-CE71DECAF81C}"/>
              </a:ext>
            </a:extLst>
          </p:cNvPr>
          <p:cNvSpPr/>
          <p:nvPr/>
        </p:nvSpPr>
        <p:spPr>
          <a:xfrm>
            <a:off x="4125907" y="2548206"/>
            <a:ext cx="1389413" cy="365167"/>
          </a:xfrm>
          <a:prstGeom prst="right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8E5B5-5C5D-C244-8B6C-3EA86BBAE7B9}"/>
              </a:ext>
            </a:extLst>
          </p:cNvPr>
          <p:cNvSpPr txBox="1"/>
          <p:nvPr/>
        </p:nvSpPr>
        <p:spPr>
          <a:xfrm>
            <a:off x="1409705" y="1293744"/>
            <a:ext cx="236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certain medications &amp; cancer causing substances found in cigarette smoke, well-done red meat, dyes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C6D79-A9AA-AD4A-BAC0-6CA1EB0089B5}"/>
              </a:ext>
            </a:extLst>
          </p:cNvPr>
          <p:cNvSpPr txBox="1"/>
          <p:nvPr/>
        </p:nvSpPr>
        <p:spPr>
          <a:xfrm>
            <a:off x="5754839" y="1624876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chemicals that our body can get rid of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B8BBA1-4759-4F4F-8C2E-C6851FB07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55" b="6683"/>
          <a:stretch/>
        </p:blipFill>
        <p:spPr bwMode="auto">
          <a:xfrm>
            <a:off x="4237998" y="3203809"/>
            <a:ext cx="1197392" cy="133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FED19E-B6B3-7A4F-A8AD-BE02C6B34D19}"/>
              </a:ext>
            </a:extLst>
          </p:cNvPr>
          <p:cNvGrpSpPr/>
          <p:nvPr/>
        </p:nvGrpSpPr>
        <p:grpSpPr>
          <a:xfrm>
            <a:off x="5818447" y="2340455"/>
            <a:ext cx="1781655" cy="2808377"/>
            <a:chOff x="6233929" y="3120607"/>
            <a:chExt cx="2375540" cy="374450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BFCD62-5CC7-CD40-9EAE-908FBD5DD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79" t="4118" r="12947" b="43619"/>
            <a:stretch/>
          </p:blipFill>
          <p:spPr bwMode="auto">
            <a:xfrm>
              <a:off x="6551570" y="3120607"/>
              <a:ext cx="2057899" cy="3744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96F8D5-4DC3-BE4F-90E6-CE59E278F6A4}"/>
                </a:ext>
              </a:extLst>
            </p:cNvPr>
            <p:cNvSpPr/>
            <p:nvPr/>
          </p:nvSpPr>
          <p:spPr>
            <a:xfrm>
              <a:off x="6233929" y="4936244"/>
              <a:ext cx="643261" cy="454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744C21-70CF-924D-9FD3-6C07C8474C09}"/>
                </a:ext>
              </a:extLst>
            </p:cNvPr>
            <p:cNvSpPr/>
            <p:nvPr/>
          </p:nvSpPr>
          <p:spPr>
            <a:xfrm>
              <a:off x="7966208" y="5126495"/>
              <a:ext cx="643261" cy="454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17553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"/>
    </mc:Choice>
    <mc:Fallback xmlns="">
      <p:transition spd="slow" advTm="680"/>
    </mc:Fallback>
  </mc:AlternateContent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1426</Words>
  <Application>Microsoft Office PowerPoint</Application>
  <PresentationFormat>On-screen Show (16:9)</PresentationFormat>
  <Paragraphs>269</Paragraphs>
  <Slides>45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Wingdings</vt:lpstr>
      <vt:lpstr>Titillium Web</vt:lpstr>
      <vt:lpstr>msgothic</vt:lpstr>
      <vt:lpstr>Courier</vt:lpstr>
      <vt:lpstr>DIN Condensed</vt:lpstr>
      <vt:lpstr>Arial</vt:lpstr>
      <vt:lpstr>Phosphate</vt:lpstr>
      <vt:lpstr>Avenir Next</vt:lpstr>
      <vt:lpstr>AvenirNext</vt:lpstr>
      <vt:lpstr>Helvetica Neue</vt:lpstr>
      <vt:lpstr>Lucida Console</vt:lpstr>
      <vt:lpstr>Calibri</vt:lpstr>
      <vt:lpstr>R-Ladies Template</vt:lpstr>
      <vt:lpstr>R-Ladies Louisville June Meeting</vt:lpstr>
      <vt:lpstr>PowerPoint Presentation</vt:lpstr>
      <vt:lpstr>Presentations:</vt:lpstr>
      <vt:lpstr>Using R Statistical Computing for Breast Cancer Research</vt:lpstr>
      <vt:lpstr>OUTLINE</vt:lpstr>
      <vt:lpstr>IMPORTANT TERMS TO KNOW</vt:lpstr>
      <vt:lpstr>ARYLAMINE N-ACETYLTRANSFERASE 1</vt:lpstr>
      <vt:lpstr>NAT1 vs NAT2</vt:lpstr>
      <vt:lpstr>NAT1/NAT2 REACTION</vt:lpstr>
      <vt:lpstr>NAT1 ACTIVITY VARIES GREATLY IN BREAST CANCER CELL LINES</vt:lpstr>
      <vt:lpstr>WHAT IS THE RELATIONSHIP BETWEEN NAT1 AND NAT2 EXPRESSION IN BREAST CANCER?</vt:lpstr>
      <vt:lpstr>EVALUATING NORMALITY OF DATA</vt:lpstr>
      <vt:lpstr>NAT1 EXPRESSION IS HIGHER THAN NAT2 IN BREAST TISSUES AND CELL LINES</vt:lpstr>
      <vt:lpstr>CORRELATION NAT1 &amp; ESR1 &gt; NAT1 &amp; NAT2 &gt; NAT2 &amp; ESR1</vt:lpstr>
      <vt:lpstr>ESR1 &amp; NAT1 EXPRESSION ARE INCREASED IN ER+ BREAST CANCER SAMPLES BUT NOT NORMAL BREAST TISSUE</vt:lpstr>
      <vt:lpstr>ESR1, NAT1, &amp; NAT2 EXPRESSION ARE INCREASED IN PRIMARY TUMOR TISSUE</vt:lpstr>
      <vt:lpstr>NAT1 EXPRESSION STRONGLY CORRELATES WITH NAT1 N-ACETYLATION ACTIVITY</vt:lpstr>
      <vt:lpstr>NAT1 &amp; NAT2 EXPRESSION IN ESTABLISHED BREAST CANCER CELL LINES</vt:lpstr>
      <vt:lpstr>CONCLUSIONS</vt:lpstr>
      <vt:lpstr>ACCESSING DATA</vt:lpstr>
      <vt:lpstr>FIREBROWSER</vt:lpstr>
      <vt:lpstr>PACKAGES USED FOR PLOTTING</vt:lpstr>
      <vt:lpstr>RESOURCES</vt:lpstr>
      <vt:lpstr>ACKNOWLEDGEMENTS</vt:lpstr>
      <vt:lpstr>PowerPoint Presentation</vt:lpstr>
      <vt:lpstr>Using Markdown to make repetitive reporting a breeze</vt:lpstr>
      <vt:lpstr>Hello!</vt:lpstr>
      <vt:lpstr>PowerPoint Presentation</vt:lpstr>
      <vt:lpstr>Why use Markdown?</vt:lpstr>
      <vt:lpstr>Transferability</vt:lpstr>
      <vt:lpstr>What is it?</vt:lpstr>
      <vt:lpstr>Wait but…What is it?</vt:lpstr>
      <vt:lpstr>An r markdown file</vt:lpstr>
      <vt:lpstr>New .rmd file</vt:lpstr>
      <vt:lpstr>New code – text!</vt:lpstr>
      <vt:lpstr>Easy Formatting</vt:lpstr>
      <vt:lpstr>Knitted markdown text</vt:lpstr>
      <vt:lpstr>Knitted markdown chart</vt:lpstr>
      <vt:lpstr>Transferability</vt:lpstr>
      <vt:lpstr>PowerPoint Presentation</vt:lpstr>
      <vt:lpstr>In-line output</vt:lpstr>
      <vt:lpstr>More advanced knitting</vt:lpstr>
      <vt:lpstr>Easy as 1 2 3 </vt:lpstr>
      <vt:lpstr>Open sourcing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Hayley White</dc:creator>
  <cp:lastModifiedBy>Hayley White</cp:lastModifiedBy>
  <cp:revision>24</cp:revision>
  <dcterms:modified xsi:type="dcterms:W3CDTF">2018-06-20T22:06:59Z</dcterms:modified>
</cp:coreProperties>
</file>